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theme/themeOverride3.xml" ContentType="application/vnd.openxmlformats-officedocument.themeOverr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7" r:id="rId3"/>
    <p:sldId id="257" r:id="rId4"/>
    <p:sldId id="261" r:id="rId5"/>
    <p:sldId id="258" r:id="rId6"/>
    <p:sldId id="294" r:id="rId7"/>
    <p:sldId id="296" r:id="rId8"/>
    <p:sldId id="295" r:id="rId9"/>
    <p:sldId id="259" r:id="rId10"/>
    <p:sldId id="260" r:id="rId11"/>
    <p:sldId id="262" r:id="rId12"/>
    <p:sldId id="263" r:id="rId13"/>
    <p:sldId id="272" r:id="rId14"/>
    <p:sldId id="265" r:id="rId15"/>
    <p:sldId id="298" r:id="rId16"/>
    <p:sldId id="273" r:id="rId17"/>
    <p:sldId id="274" r:id="rId18"/>
    <p:sldId id="275" r:id="rId19"/>
    <p:sldId id="276" r:id="rId20"/>
    <p:sldId id="277" r:id="rId21"/>
    <p:sldId id="279" r:id="rId22"/>
    <p:sldId id="280" r:id="rId23"/>
    <p:sldId id="281" r:id="rId24"/>
    <p:sldId id="282" r:id="rId25"/>
    <p:sldId id="283" r:id="rId26"/>
    <p:sldId id="284" r:id="rId27"/>
    <p:sldId id="285" r:id="rId28"/>
    <p:sldId id="269" r:id="rId29"/>
    <p:sldId id="286" r:id="rId30"/>
    <p:sldId id="270" r:id="rId31"/>
    <p:sldId id="271" r:id="rId32"/>
    <p:sldId id="290" r:id="rId33"/>
    <p:sldId id="291" r:id="rId34"/>
    <p:sldId id="289" r:id="rId35"/>
    <p:sldId id="299" r:id="rId36"/>
    <p:sldId id="300" r:id="rId37"/>
    <p:sldId id="301" r:id="rId38"/>
    <p:sldId id="292" r:id="rId39"/>
    <p:sldId id="293" r:id="rId40"/>
    <p:sldId id="288" r:id="rId4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800" b="1"/>
              <a:t>労働争議件数と平均現金給与総額の推移（単位：件、円）</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1440431359123587E-2"/>
          <c:y val="0.11509511850553042"/>
          <c:w val="0.8907784624747993"/>
          <c:h val="0.78427937712472673"/>
        </c:manualLayout>
      </c:layout>
      <c:barChart>
        <c:barDir val="col"/>
        <c:grouping val="clustered"/>
        <c:varyColors val="0"/>
        <c:ser>
          <c:idx val="0"/>
          <c:order val="0"/>
          <c:tx>
            <c:strRef>
              <c:f>労働争議件数!$B$3</c:f>
              <c:strCache>
                <c:ptCount val="1"/>
                <c:pt idx="0">
                  <c:v>総争議件数</c:v>
                </c:pt>
              </c:strCache>
            </c:strRef>
          </c:tx>
          <c:spPr>
            <a:solidFill>
              <a:schemeClr val="accent1"/>
            </a:solidFill>
            <a:ln>
              <a:noFill/>
            </a:ln>
            <a:effectLst/>
          </c:spPr>
          <c:invertIfNegative val="0"/>
          <c:cat>
            <c:strRef>
              <c:f>労働争議件数!$A$4:$A$66</c:f>
              <c:strCache>
                <c:ptCount val="63"/>
                <c:pt idx="0">
                  <c:v>1957年</c:v>
                </c:pt>
                <c:pt idx="1">
                  <c:v>58年</c:v>
                </c:pt>
                <c:pt idx="2">
                  <c:v>59年</c:v>
                </c:pt>
                <c:pt idx="3">
                  <c:v>60年</c:v>
                </c:pt>
                <c:pt idx="4">
                  <c:v>61年</c:v>
                </c:pt>
                <c:pt idx="5">
                  <c:v>62年</c:v>
                </c:pt>
                <c:pt idx="6">
                  <c:v>63年</c:v>
                </c:pt>
                <c:pt idx="7">
                  <c:v>64年</c:v>
                </c:pt>
                <c:pt idx="8">
                  <c:v>65年</c:v>
                </c:pt>
                <c:pt idx="9">
                  <c:v>66年</c:v>
                </c:pt>
                <c:pt idx="10">
                  <c:v>67年</c:v>
                </c:pt>
                <c:pt idx="11">
                  <c:v>68年</c:v>
                </c:pt>
                <c:pt idx="12">
                  <c:v>69年</c:v>
                </c:pt>
                <c:pt idx="13">
                  <c:v>70年</c:v>
                </c:pt>
                <c:pt idx="14">
                  <c:v>71年</c:v>
                </c:pt>
                <c:pt idx="15">
                  <c:v>72年</c:v>
                </c:pt>
                <c:pt idx="16">
                  <c:v>73年</c:v>
                </c:pt>
                <c:pt idx="17">
                  <c:v>74年</c:v>
                </c:pt>
                <c:pt idx="18">
                  <c:v>75年</c:v>
                </c:pt>
                <c:pt idx="19">
                  <c:v>76年</c:v>
                </c:pt>
                <c:pt idx="20">
                  <c:v>77年</c:v>
                </c:pt>
                <c:pt idx="21">
                  <c:v>78年</c:v>
                </c:pt>
                <c:pt idx="22">
                  <c:v>79年</c:v>
                </c:pt>
                <c:pt idx="23">
                  <c:v>80年</c:v>
                </c:pt>
                <c:pt idx="24">
                  <c:v>81年</c:v>
                </c:pt>
                <c:pt idx="25">
                  <c:v>82年</c:v>
                </c:pt>
                <c:pt idx="26">
                  <c:v>83年</c:v>
                </c:pt>
                <c:pt idx="27">
                  <c:v>84年</c:v>
                </c:pt>
                <c:pt idx="28">
                  <c:v>85年</c:v>
                </c:pt>
                <c:pt idx="29">
                  <c:v>86年</c:v>
                </c:pt>
                <c:pt idx="30">
                  <c:v>87年</c:v>
                </c:pt>
                <c:pt idx="31">
                  <c:v>88年</c:v>
                </c:pt>
                <c:pt idx="32">
                  <c:v>89年</c:v>
                </c:pt>
                <c:pt idx="33">
                  <c:v>90年</c:v>
                </c:pt>
                <c:pt idx="34">
                  <c:v>91年</c:v>
                </c:pt>
                <c:pt idx="35">
                  <c:v>92年</c:v>
                </c:pt>
                <c:pt idx="36">
                  <c:v>93年</c:v>
                </c:pt>
                <c:pt idx="37">
                  <c:v>94年</c:v>
                </c:pt>
                <c:pt idx="38">
                  <c:v>95年</c:v>
                </c:pt>
                <c:pt idx="39">
                  <c:v>96年</c:v>
                </c:pt>
                <c:pt idx="40">
                  <c:v>97年</c:v>
                </c:pt>
                <c:pt idx="41">
                  <c:v>98年</c:v>
                </c:pt>
                <c:pt idx="42">
                  <c:v>99年</c:v>
                </c:pt>
                <c:pt idx="43">
                  <c:v>2000年</c:v>
                </c:pt>
                <c:pt idx="44">
                  <c:v>01年</c:v>
                </c:pt>
                <c:pt idx="45">
                  <c:v>02年</c:v>
                </c:pt>
                <c:pt idx="46">
                  <c:v>03年</c:v>
                </c:pt>
                <c:pt idx="47">
                  <c:v>04年</c:v>
                </c:pt>
                <c:pt idx="48">
                  <c:v>05年</c:v>
                </c:pt>
                <c:pt idx="49">
                  <c:v>06年</c:v>
                </c:pt>
                <c:pt idx="50">
                  <c:v>07年</c:v>
                </c:pt>
                <c:pt idx="51">
                  <c:v>08年</c:v>
                </c:pt>
                <c:pt idx="52">
                  <c:v>09年</c:v>
                </c:pt>
                <c:pt idx="53">
                  <c:v>10年</c:v>
                </c:pt>
                <c:pt idx="54">
                  <c:v>11年</c:v>
                </c:pt>
                <c:pt idx="55">
                  <c:v>12年</c:v>
                </c:pt>
                <c:pt idx="56">
                  <c:v>13年</c:v>
                </c:pt>
                <c:pt idx="57">
                  <c:v>14年</c:v>
                </c:pt>
                <c:pt idx="58">
                  <c:v>15年</c:v>
                </c:pt>
                <c:pt idx="59">
                  <c:v>16年</c:v>
                </c:pt>
                <c:pt idx="60">
                  <c:v>17年</c:v>
                </c:pt>
                <c:pt idx="61">
                  <c:v>18年</c:v>
                </c:pt>
                <c:pt idx="62">
                  <c:v>19年</c:v>
                </c:pt>
              </c:strCache>
            </c:strRef>
          </c:cat>
          <c:val>
            <c:numRef>
              <c:f>労働争議件数!$B$4:$B$66</c:f>
              <c:numCache>
                <c:formatCode>#,##0</c:formatCode>
                <c:ptCount val="63"/>
                <c:pt idx="0">
                  <c:v>1680</c:v>
                </c:pt>
                <c:pt idx="1">
                  <c:v>1864</c:v>
                </c:pt>
                <c:pt idx="2">
                  <c:v>1709</c:v>
                </c:pt>
                <c:pt idx="3">
                  <c:v>2222</c:v>
                </c:pt>
                <c:pt idx="4">
                  <c:v>2483</c:v>
                </c:pt>
                <c:pt idx="5">
                  <c:v>2287</c:v>
                </c:pt>
                <c:pt idx="6">
                  <c:v>2016</c:v>
                </c:pt>
                <c:pt idx="7">
                  <c:v>2422</c:v>
                </c:pt>
                <c:pt idx="8">
                  <c:v>3051</c:v>
                </c:pt>
                <c:pt idx="9">
                  <c:v>3687</c:v>
                </c:pt>
                <c:pt idx="10">
                  <c:v>3024</c:v>
                </c:pt>
                <c:pt idx="11">
                  <c:v>3882</c:v>
                </c:pt>
                <c:pt idx="12">
                  <c:v>5283</c:v>
                </c:pt>
                <c:pt idx="13" formatCode="#,##0_);[Red]\(#,##0\)">
                  <c:v>4551</c:v>
                </c:pt>
                <c:pt idx="14" formatCode="#,##0_);[Red]\(#,##0\)">
                  <c:v>6861</c:v>
                </c:pt>
                <c:pt idx="15" formatCode="#,##0_);[Red]\(#,##0\)">
                  <c:v>5808</c:v>
                </c:pt>
                <c:pt idx="16" formatCode="#,##0_);[Red]\(#,##0\)">
                  <c:v>9459</c:v>
                </c:pt>
                <c:pt idx="17" formatCode="#,##0_);[Red]\(#,##0\)">
                  <c:v>10462</c:v>
                </c:pt>
                <c:pt idx="18" formatCode="#,##0_);[Red]\(#,##0\)">
                  <c:v>8435</c:v>
                </c:pt>
                <c:pt idx="19" formatCode="#,##0_);[Red]\(#,##0\)">
                  <c:v>7974</c:v>
                </c:pt>
                <c:pt idx="20" formatCode="#,##0_);[Red]\(#,##0\)">
                  <c:v>6060</c:v>
                </c:pt>
                <c:pt idx="21" formatCode="#,##0_);[Red]\(#,##0\)">
                  <c:v>5416</c:v>
                </c:pt>
                <c:pt idx="22" formatCode="#,##0_);[Red]\(#,##0\)">
                  <c:v>4026</c:v>
                </c:pt>
                <c:pt idx="23" formatCode="#,##0_);[Red]\(#,##0\)">
                  <c:v>4376</c:v>
                </c:pt>
                <c:pt idx="24" formatCode="#,##0_);[Red]\(#,##0\)">
                  <c:v>7660</c:v>
                </c:pt>
                <c:pt idx="25" formatCode="#,##0_);[Red]\(#,##0\)">
                  <c:v>7477</c:v>
                </c:pt>
                <c:pt idx="26" formatCode="#,##0_);[Red]\(#,##0\)">
                  <c:v>5562</c:v>
                </c:pt>
                <c:pt idx="27" formatCode="#,##0_);[Red]\(#,##0\)">
                  <c:v>4480</c:v>
                </c:pt>
                <c:pt idx="28" formatCode="#,##0_);[Red]\(#,##0\)">
                  <c:v>4826</c:v>
                </c:pt>
                <c:pt idx="29" formatCode="#,##0_);[Red]\(#,##0\)">
                  <c:v>2002</c:v>
                </c:pt>
                <c:pt idx="30" formatCode="#,##0_);[Red]\(#,##0\)">
                  <c:v>1839</c:v>
                </c:pt>
                <c:pt idx="31" formatCode="#,##0_);[Red]\(#,##0\)">
                  <c:v>1879</c:v>
                </c:pt>
                <c:pt idx="32" formatCode="#,##0_);[Red]\(#,##0\)">
                  <c:v>1868</c:v>
                </c:pt>
                <c:pt idx="33" formatCode="#,##0_);[Red]\(#,##0\)">
                  <c:v>2071</c:v>
                </c:pt>
                <c:pt idx="34" formatCode="#,##0_);[Red]\(#,##0\)">
                  <c:v>1292</c:v>
                </c:pt>
                <c:pt idx="35" formatCode="#,##0_);[Red]\(#,##0\)">
                  <c:v>1138</c:v>
                </c:pt>
                <c:pt idx="36" formatCode="#,##0_);[Red]\(#,##0\)">
                  <c:v>1084</c:v>
                </c:pt>
                <c:pt idx="37" formatCode="#,##0_);[Red]\(#,##0\)">
                  <c:v>1136</c:v>
                </c:pt>
                <c:pt idx="38" formatCode="#,##0_);[Red]\(#,##0\)">
                  <c:v>1200</c:v>
                </c:pt>
                <c:pt idx="39" formatCode="#,##0_);[Red]\(#,##0\)">
                  <c:v>1240</c:v>
                </c:pt>
                <c:pt idx="40" formatCode="#,##0_);[Red]\(#,##0\)">
                  <c:v>1334</c:v>
                </c:pt>
                <c:pt idx="41" formatCode="#,##0_);[Red]\(#,##0\)">
                  <c:v>1164</c:v>
                </c:pt>
                <c:pt idx="42" formatCode="#,##0_);[Red]\(#,##0\)">
                  <c:v>1102</c:v>
                </c:pt>
                <c:pt idx="43" formatCode="#,##0_);[Red]\(#,##0\)">
                  <c:v>958</c:v>
                </c:pt>
                <c:pt idx="44" formatCode="#,##0_);[Red]\(#,##0\)">
                  <c:v>884</c:v>
                </c:pt>
                <c:pt idx="45" formatCode="#,##0_);[Red]\(#,##0\)">
                  <c:v>1002</c:v>
                </c:pt>
                <c:pt idx="46" formatCode="#,##0_);[Red]\(#,##0\)">
                  <c:v>872</c:v>
                </c:pt>
                <c:pt idx="47" formatCode="#,##0_);[Red]\(#,##0\)">
                  <c:v>737</c:v>
                </c:pt>
                <c:pt idx="48" formatCode="#,##0_);[Red]\(#,##0\)">
                  <c:v>708</c:v>
                </c:pt>
                <c:pt idx="49" formatCode="#,##0_);[Red]\(#,##0\)">
                  <c:v>662</c:v>
                </c:pt>
                <c:pt idx="50" formatCode="#,##0_);[Red]\(#,##0\)">
                  <c:v>636</c:v>
                </c:pt>
                <c:pt idx="51" formatCode="#,##0_);[Red]\(#,##0\)">
                  <c:v>657</c:v>
                </c:pt>
                <c:pt idx="52" formatCode="#,##0_);[Red]\(#,##0\)">
                  <c:v>780</c:v>
                </c:pt>
                <c:pt idx="53" formatCode="#,##0_);[Red]\(#,##0\)">
                  <c:v>682</c:v>
                </c:pt>
                <c:pt idx="54" formatCode="#,##0_);[Red]\(#,##0\)">
                  <c:v>612</c:v>
                </c:pt>
                <c:pt idx="55" formatCode="#,##0_);[Red]\(#,##0\)">
                  <c:v>596</c:v>
                </c:pt>
                <c:pt idx="56" formatCode="#,##0_);[Red]\(#,##0\)">
                  <c:v>507</c:v>
                </c:pt>
                <c:pt idx="57" formatCode="#,##0_);[Red]\(#,##0\)">
                  <c:v>495</c:v>
                </c:pt>
                <c:pt idx="58" formatCode="#,##0_);[Red]\(#,##0\)">
                  <c:v>425</c:v>
                </c:pt>
                <c:pt idx="59" formatCode="#,##0_);[Red]\(#,##0\)">
                  <c:v>391</c:v>
                </c:pt>
                <c:pt idx="60" formatCode="#,##0_);[Red]\(#,##0\)">
                  <c:v>358</c:v>
                </c:pt>
                <c:pt idx="61" formatCode="#,##0_);[Red]\(#,##0\)">
                  <c:v>320</c:v>
                </c:pt>
                <c:pt idx="62" formatCode="#,##0_);[Red]\(#,##0\)">
                  <c:v>268</c:v>
                </c:pt>
              </c:numCache>
            </c:numRef>
          </c:val>
          <c:extLst>
            <c:ext xmlns:c16="http://schemas.microsoft.com/office/drawing/2014/chart" uri="{C3380CC4-5D6E-409C-BE32-E72D297353CC}">
              <c16:uniqueId val="{00000000-E296-4DAE-AFB2-440E5F3CA253}"/>
            </c:ext>
          </c:extLst>
        </c:ser>
        <c:ser>
          <c:idx val="1"/>
          <c:order val="1"/>
          <c:tx>
            <c:strRef>
              <c:f>労働争議件数!$C$3</c:f>
              <c:strCache>
                <c:ptCount val="1"/>
                <c:pt idx="0">
                  <c:v>半日以上の同盟罷業</c:v>
                </c:pt>
              </c:strCache>
            </c:strRef>
          </c:tx>
          <c:spPr>
            <a:solidFill>
              <a:schemeClr val="accent2"/>
            </a:solidFill>
            <a:ln>
              <a:noFill/>
            </a:ln>
            <a:effectLst/>
          </c:spPr>
          <c:invertIfNegative val="0"/>
          <c:cat>
            <c:strRef>
              <c:f>労働争議件数!$A$4:$A$66</c:f>
              <c:strCache>
                <c:ptCount val="63"/>
                <c:pt idx="0">
                  <c:v>1957年</c:v>
                </c:pt>
                <c:pt idx="1">
                  <c:v>58年</c:v>
                </c:pt>
                <c:pt idx="2">
                  <c:v>59年</c:v>
                </c:pt>
                <c:pt idx="3">
                  <c:v>60年</c:v>
                </c:pt>
                <c:pt idx="4">
                  <c:v>61年</c:v>
                </c:pt>
                <c:pt idx="5">
                  <c:v>62年</c:v>
                </c:pt>
                <c:pt idx="6">
                  <c:v>63年</c:v>
                </c:pt>
                <c:pt idx="7">
                  <c:v>64年</c:v>
                </c:pt>
                <c:pt idx="8">
                  <c:v>65年</c:v>
                </c:pt>
                <c:pt idx="9">
                  <c:v>66年</c:v>
                </c:pt>
                <c:pt idx="10">
                  <c:v>67年</c:v>
                </c:pt>
                <c:pt idx="11">
                  <c:v>68年</c:v>
                </c:pt>
                <c:pt idx="12">
                  <c:v>69年</c:v>
                </c:pt>
                <c:pt idx="13">
                  <c:v>70年</c:v>
                </c:pt>
                <c:pt idx="14">
                  <c:v>71年</c:v>
                </c:pt>
                <c:pt idx="15">
                  <c:v>72年</c:v>
                </c:pt>
                <c:pt idx="16">
                  <c:v>73年</c:v>
                </c:pt>
                <c:pt idx="17">
                  <c:v>74年</c:v>
                </c:pt>
                <c:pt idx="18">
                  <c:v>75年</c:v>
                </c:pt>
                <c:pt idx="19">
                  <c:v>76年</c:v>
                </c:pt>
                <c:pt idx="20">
                  <c:v>77年</c:v>
                </c:pt>
                <c:pt idx="21">
                  <c:v>78年</c:v>
                </c:pt>
                <c:pt idx="22">
                  <c:v>79年</c:v>
                </c:pt>
                <c:pt idx="23">
                  <c:v>80年</c:v>
                </c:pt>
                <c:pt idx="24">
                  <c:v>81年</c:v>
                </c:pt>
                <c:pt idx="25">
                  <c:v>82年</c:v>
                </c:pt>
                <c:pt idx="26">
                  <c:v>83年</c:v>
                </c:pt>
                <c:pt idx="27">
                  <c:v>84年</c:v>
                </c:pt>
                <c:pt idx="28">
                  <c:v>85年</c:v>
                </c:pt>
                <c:pt idx="29">
                  <c:v>86年</c:v>
                </c:pt>
                <c:pt idx="30">
                  <c:v>87年</c:v>
                </c:pt>
                <c:pt idx="31">
                  <c:v>88年</c:v>
                </c:pt>
                <c:pt idx="32">
                  <c:v>89年</c:v>
                </c:pt>
                <c:pt idx="33">
                  <c:v>90年</c:v>
                </c:pt>
                <c:pt idx="34">
                  <c:v>91年</c:v>
                </c:pt>
                <c:pt idx="35">
                  <c:v>92年</c:v>
                </c:pt>
                <c:pt idx="36">
                  <c:v>93年</c:v>
                </c:pt>
                <c:pt idx="37">
                  <c:v>94年</c:v>
                </c:pt>
                <c:pt idx="38">
                  <c:v>95年</c:v>
                </c:pt>
                <c:pt idx="39">
                  <c:v>96年</c:v>
                </c:pt>
                <c:pt idx="40">
                  <c:v>97年</c:v>
                </c:pt>
                <c:pt idx="41">
                  <c:v>98年</c:v>
                </c:pt>
                <c:pt idx="42">
                  <c:v>99年</c:v>
                </c:pt>
                <c:pt idx="43">
                  <c:v>2000年</c:v>
                </c:pt>
                <c:pt idx="44">
                  <c:v>01年</c:v>
                </c:pt>
                <c:pt idx="45">
                  <c:v>02年</c:v>
                </c:pt>
                <c:pt idx="46">
                  <c:v>03年</c:v>
                </c:pt>
                <c:pt idx="47">
                  <c:v>04年</c:v>
                </c:pt>
                <c:pt idx="48">
                  <c:v>05年</c:v>
                </c:pt>
                <c:pt idx="49">
                  <c:v>06年</c:v>
                </c:pt>
                <c:pt idx="50">
                  <c:v>07年</c:v>
                </c:pt>
                <c:pt idx="51">
                  <c:v>08年</c:v>
                </c:pt>
                <c:pt idx="52">
                  <c:v>09年</c:v>
                </c:pt>
                <c:pt idx="53">
                  <c:v>10年</c:v>
                </c:pt>
                <c:pt idx="54">
                  <c:v>11年</c:v>
                </c:pt>
                <c:pt idx="55">
                  <c:v>12年</c:v>
                </c:pt>
                <c:pt idx="56">
                  <c:v>13年</c:v>
                </c:pt>
                <c:pt idx="57">
                  <c:v>14年</c:v>
                </c:pt>
                <c:pt idx="58">
                  <c:v>15年</c:v>
                </c:pt>
                <c:pt idx="59">
                  <c:v>16年</c:v>
                </c:pt>
                <c:pt idx="60">
                  <c:v>17年</c:v>
                </c:pt>
                <c:pt idx="61">
                  <c:v>18年</c:v>
                </c:pt>
                <c:pt idx="62">
                  <c:v>19年</c:v>
                </c:pt>
              </c:strCache>
            </c:strRef>
          </c:cat>
          <c:val>
            <c:numRef>
              <c:f>労働争議件数!$C$4:$C$66</c:f>
              <c:numCache>
                <c:formatCode>General</c:formatCode>
                <c:ptCount val="63"/>
                <c:pt idx="0">
                  <c:v>810</c:v>
                </c:pt>
                <c:pt idx="1">
                  <c:v>887</c:v>
                </c:pt>
                <c:pt idx="2">
                  <c:v>872</c:v>
                </c:pt>
                <c:pt idx="3" formatCode="#,##0">
                  <c:v>1053</c:v>
                </c:pt>
                <c:pt idx="4" formatCode="#,##0">
                  <c:v>1386</c:v>
                </c:pt>
                <c:pt idx="5" formatCode="#,##0">
                  <c:v>1283</c:v>
                </c:pt>
                <c:pt idx="6" formatCode="#,##0">
                  <c:v>1068</c:v>
                </c:pt>
                <c:pt idx="7" formatCode="#,##0">
                  <c:v>1220</c:v>
                </c:pt>
                <c:pt idx="8" formatCode="#,##0">
                  <c:v>1527</c:v>
                </c:pt>
                <c:pt idx="9" formatCode="#,##0">
                  <c:v>1239</c:v>
                </c:pt>
                <c:pt idx="10" formatCode="#,##0">
                  <c:v>1204</c:v>
                </c:pt>
                <c:pt idx="11" formatCode="#,##0">
                  <c:v>1537</c:v>
                </c:pt>
                <c:pt idx="12" formatCode="#,##0">
                  <c:v>1776</c:v>
                </c:pt>
                <c:pt idx="13" formatCode="#,##0">
                  <c:v>2256</c:v>
                </c:pt>
                <c:pt idx="14" formatCode="#,##0">
                  <c:v>2515</c:v>
                </c:pt>
                <c:pt idx="15" formatCode="#,##0">
                  <c:v>2489</c:v>
                </c:pt>
                <c:pt idx="16" formatCode="#,##0">
                  <c:v>3320</c:v>
                </c:pt>
                <c:pt idx="17" formatCode="#,##0">
                  <c:v>5197</c:v>
                </c:pt>
                <c:pt idx="18" formatCode="#,##0">
                  <c:v>3385</c:v>
                </c:pt>
                <c:pt idx="19" formatCode="#,##0">
                  <c:v>2715</c:v>
                </c:pt>
                <c:pt idx="20" formatCode="#,##0">
                  <c:v>1707</c:v>
                </c:pt>
                <c:pt idx="21" formatCode="#,##0">
                  <c:v>1512</c:v>
                </c:pt>
                <c:pt idx="22" formatCode="#,##0">
                  <c:v>1151</c:v>
                </c:pt>
                <c:pt idx="23" formatCode="#,##0">
                  <c:v>1128</c:v>
                </c:pt>
                <c:pt idx="24">
                  <c:v>950</c:v>
                </c:pt>
                <c:pt idx="25">
                  <c:v>941</c:v>
                </c:pt>
                <c:pt idx="26">
                  <c:v>889</c:v>
                </c:pt>
                <c:pt idx="27">
                  <c:v>594</c:v>
                </c:pt>
                <c:pt idx="28">
                  <c:v>625</c:v>
                </c:pt>
                <c:pt idx="29">
                  <c:v>619</c:v>
                </c:pt>
                <c:pt idx="30">
                  <c:v>473</c:v>
                </c:pt>
                <c:pt idx="31">
                  <c:v>496</c:v>
                </c:pt>
                <c:pt idx="32">
                  <c:v>359</c:v>
                </c:pt>
                <c:pt idx="33">
                  <c:v>283</c:v>
                </c:pt>
                <c:pt idx="34">
                  <c:v>308</c:v>
                </c:pt>
                <c:pt idx="35">
                  <c:v>261</c:v>
                </c:pt>
                <c:pt idx="36">
                  <c:v>251</c:v>
                </c:pt>
                <c:pt idx="37">
                  <c:v>229</c:v>
                </c:pt>
                <c:pt idx="38">
                  <c:v>208</c:v>
                </c:pt>
                <c:pt idx="39">
                  <c:v>189</c:v>
                </c:pt>
                <c:pt idx="40">
                  <c:v>176</c:v>
                </c:pt>
                <c:pt idx="41">
                  <c:v>145</c:v>
                </c:pt>
                <c:pt idx="42">
                  <c:v>152</c:v>
                </c:pt>
                <c:pt idx="43">
                  <c:v>117</c:v>
                </c:pt>
                <c:pt idx="44">
                  <c:v>89</c:v>
                </c:pt>
                <c:pt idx="45">
                  <c:v>74</c:v>
                </c:pt>
                <c:pt idx="46">
                  <c:v>47</c:v>
                </c:pt>
                <c:pt idx="47">
                  <c:v>51</c:v>
                </c:pt>
                <c:pt idx="48">
                  <c:v>50</c:v>
                </c:pt>
                <c:pt idx="49">
                  <c:v>46</c:v>
                </c:pt>
                <c:pt idx="50">
                  <c:v>54</c:v>
                </c:pt>
                <c:pt idx="51">
                  <c:v>52</c:v>
                </c:pt>
                <c:pt idx="52">
                  <c:v>48</c:v>
                </c:pt>
                <c:pt idx="53">
                  <c:v>38</c:v>
                </c:pt>
                <c:pt idx="54">
                  <c:v>28</c:v>
                </c:pt>
                <c:pt idx="55">
                  <c:v>38</c:v>
                </c:pt>
                <c:pt idx="56">
                  <c:v>31</c:v>
                </c:pt>
                <c:pt idx="57">
                  <c:v>27</c:v>
                </c:pt>
                <c:pt idx="58" formatCode="#,##0_);[Red]\(#,##0\)">
                  <c:v>39</c:v>
                </c:pt>
                <c:pt idx="59" formatCode="#,##0_);[Red]\(#,##0\)">
                  <c:v>31</c:v>
                </c:pt>
                <c:pt idx="60">
                  <c:v>38</c:v>
                </c:pt>
                <c:pt idx="61">
                  <c:v>26</c:v>
                </c:pt>
                <c:pt idx="62">
                  <c:v>27</c:v>
                </c:pt>
              </c:numCache>
            </c:numRef>
          </c:val>
          <c:extLst>
            <c:ext xmlns:c16="http://schemas.microsoft.com/office/drawing/2014/chart" uri="{C3380CC4-5D6E-409C-BE32-E72D297353CC}">
              <c16:uniqueId val="{00000001-E296-4DAE-AFB2-440E5F3CA253}"/>
            </c:ext>
          </c:extLst>
        </c:ser>
        <c:dLbls>
          <c:showLegendKey val="0"/>
          <c:showVal val="0"/>
          <c:showCatName val="0"/>
          <c:showSerName val="0"/>
          <c:showPercent val="0"/>
          <c:showBubbleSize val="0"/>
        </c:dLbls>
        <c:gapWidth val="219"/>
        <c:overlap val="-27"/>
        <c:axId val="276026784"/>
        <c:axId val="276028032"/>
      </c:barChart>
      <c:lineChart>
        <c:grouping val="standard"/>
        <c:varyColors val="0"/>
        <c:ser>
          <c:idx val="2"/>
          <c:order val="2"/>
          <c:tx>
            <c:strRef>
              <c:f>労働争議件数!$D$3</c:f>
              <c:strCache>
                <c:ptCount val="1"/>
                <c:pt idx="0">
                  <c:v>平均現金給与総額（30人以上）</c:v>
                </c:pt>
              </c:strCache>
            </c:strRef>
          </c:tx>
          <c:spPr>
            <a:ln w="28575" cap="rnd">
              <a:solidFill>
                <a:schemeClr val="accent3"/>
              </a:solidFill>
              <a:round/>
            </a:ln>
            <a:effectLst/>
          </c:spPr>
          <c:marker>
            <c:symbol val="none"/>
          </c:marker>
          <c:cat>
            <c:strRef>
              <c:f>労働争議件数!$A$4:$A$66</c:f>
              <c:strCache>
                <c:ptCount val="63"/>
                <c:pt idx="0">
                  <c:v>1957年</c:v>
                </c:pt>
                <c:pt idx="1">
                  <c:v>58年</c:v>
                </c:pt>
                <c:pt idx="2">
                  <c:v>59年</c:v>
                </c:pt>
                <c:pt idx="3">
                  <c:v>60年</c:v>
                </c:pt>
                <c:pt idx="4">
                  <c:v>61年</c:v>
                </c:pt>
                <c:pt idx="5">
                  <c:v>62年</c:v>
                </c:pt>
                <c:pt idx="6">
                  <c:v>63年</c:v>
                </c:pt>
                <c:pt idx="7">
                  <c:v>64年</c:v>
                </c:pt>
                <c:pt idx="8">
                  <c:v>65年</c:v>
                </c:pt>
                <c:pt idx="9">
                  <c:v>66年</c:v>
                </c:pt>
                <c:pt idx="10">
                  <c:v>67年</c:v>
                </c:pt>
                <c:pt idx="11">
                  <c:v>68年</c:v>
                </c:pt>
                <c:pt idx="12">
                  <c:v>69年</c:v>
                </c:pt>
                <c:pt idx="13">
                  <c:v>70年</c:v>
                </c:pt>
                <c:pt idx="14">
                  <c:v>71年</c:v>
                </c:pt>
                <c:pt idx="15">
                  <c:v>72年</c:v>
                </c:pt>
                <c:pt idx="16">
                  <c:v>73年</c:v>
                </c:pt>
                <c:pt idx="17">
                  <c:v>74年</c:v>
                </c:pt>
                <c:pt idx="18">
                  <c:v>75年</c:v>
                </c:pt>
                <c:pt idx="19">
                  <c:v>76年</c:v>
                </c:pt>
                <c:pt idx="20">
                  <c:v>77年</c:v>
                </c:pt>
                <c:pt idx="21">
                  <c:v>78年</c:v>
                </c:pt>
                <c:pt idx="22">
                  <c:v>79年</c:v>
                </c:pt>
                <c:pt idx="23">
                  <c:v>80年</c:v>
                </c:pt>
                <c:pt idx="24">
                  <c:v>81年</c:v>
                </c:pt>
                <c:pt idx="25">
                  <c:v>82年</c:v>
                </c:pt>
                <c:pt idx="26">
                  <c:v>83年</c:v>
                </c:pt>
                <c:pt idx="27">
                  <c:v>84年</c:v>
                </c:pt>
                <c:pt idx="28">
                  <c:v>85年</c:v>
                </c:pt>
                <c:pt idx="29">
                  <c:v>86年</c:v>
                </c:pt>
                <c:pt idx="30">
                  <c:v>87年</c:v>
                </c:pt>
                <c:pt idx="31">
                  <c:v>88年</c:v>
                </c:pt>
                <c:pt idx="32">
                  <c:v>89年</c:v>
                </c:pt>
                <c:pt idx="33">
                  <c:v>90年</c:v>
                </c:pt>
                <c:pt idx="34">
                  <c:v>91年</c:v>
                </c:pt>
                <c:pt idx="35">
                  <c:v>92年</c:v>
                </c:pt>
                <c:pt idx="36">
                  <c:v>93年</c:v>
                </c:pt>
                <c:pt idx="37">
                  <c:v>94年</c:v>
                </c:pt>
                <c:pt idx="38">
                  <c:v>95年</c:v>
                </c:pt>
                <c:pt idx="39">
                  <c:v>96年</c:v>
                </c:pt>
                <c:pt idx="40">
                  <c:v>97年</c:v>
                </c:pt>
                <c:pt idx="41">
                  <c:v>98年</c:v>
                </c:pt>
                <c:pt idx="42">
                  <c:v>99年</c:v>
                </c:pt>
                <c:pt idx="43">
                  <c:v>2000年</c:v>
                </c:pt>
                <c:pt idx="44">
                  <c:v>01年</c:v>
                </c:pt>
                <c:pt idx="45">
                  <c:v>02年</c:v>
                </c:pt>
                <c:pt idx="46">
                  <c:v>03年</c:v>
                </c:pt>
                <c:pt idx="47">
                  <c:v>04年</c:v>
                </c:pt>
                <c:pt idx="48">
                  <c:v>05年</c:v>
                </c:pt>
                <c:pt idx="49">
                  <c:v>06年</c:v>
                </c:pt>
                <c:pt idx="50">
                  <c:v>07年</c:v>
                </c:pt>
                <c:pt idx="51">
                  <c:v>08年</c:v>
                </c:pt>
                <c:pt idx="52">
                  <c:v>09年</c:v>
                </c:pt>
                <c:pt idx="53">
                  <c:v>10年</c:v>
                </c:pt>
                <c:pt idx="54">
                  <c:v>11年</c:v>
                </c:pt>
                <c:pt idx="55">
                  <c:v>12年</c:v>
                </c:pt>
                <c:pt idx="56">
                  <c:v>13年</c:v>
                </c:pt>
                <c:pt idx="57">
                  <c:v>14年</c:v>
                </c:pt>
                <c:pt idx="58">
                  <c:v>15年</c:v>
                </c:pt>
                <c:pt idx="59">
                  <c:v>16年</c:v>
                </c:pt>
                <c:pt idx="60">
                  <c:v>17年</c:v>
                </c:pt>
                <c:pt idx="61">
                  <c:v>18年</c:v>
                </c:pt>
                <c:pt idx="62">
                  <c:v>19年</c:v>
                </c:pt>
              </c:strCache>
            </c:strRef>
          </c:cat>
          <c:val>
            <c:numRef>
              <c:f>労働争議件数!$D$4:$D$66</c:f>
              <c:numCache>
                <c:formatCode>0_ </c:formatCode>
                <c:ptCount val="63"/>
                <c:pt idx="0">
                  <c:v>21324</c:v>
                </c:pt>
                <c:pt idx="1">
                  <c:v>21161</c:v>
                </c:pt>
                <c:pt idx="2">
                  <c:v>22608</c:v>
                </c:pt>
                <c:pt idx="3">
                  <c:v>24375</c:v>
                </c:pt>
                <c:pt idx="4">
                  <c:v>26626</c:v>
                </c:pt>
                <c:pt idx="5">
                  <c:v>29458</c:v>
                </c:pt>
                <c:pt idx="6">
                  <c:v>32727</c:v>
                </c:pt>
                <c:pt idx="7">
                  <c:v>35774</c:v>
                </c:pt>
                <c:pt idx="8">
                  <c:v>39360</c:v>
                </c:pt>
                <c:pt idx="9">
                  <c:v>43925</c:v>
                </c:pt>
                <c:pt idx="10">
                  <c:v>48714</c:v>
                </c:pt>
                <c:pt idx="11">
                  <c:v>55405</c:v>
                </c:pt>
                <c:pt idx="12">
                  <c:v>64333</c:v>
                </c:pt>
                <c:pt idx="13" formatCode="#,##0_);[Red]\(#,##0\)">
                  <c:v>75670</c:v>
                </c:pt>
                <c:pt idx="14" formatCode="#,##0_);[Red]\(#,##0\)">
                  <c:v>86834</c:v>
                </c:pt>
                <c:pt idx="15" formatCode="#,##0_);[Red]\(#,##0\)">
                  <c:v>100586</c:v>
                </c:pt>
                <c:pt idx="16" formatCode="#,##0_);[Red]\(#,##0\)">
                  <c:v>122545</c:v>
                </c:pt>
                <c:pt idx="17" formatCode="#,##0_);[Red]\(#,##0\)">
                  <c:v>154967</c:v>
                </c:pt>
                <c:pt idx="18" formatCode="#,##0_);[Red]\(#,##0\)">
                  <c:v>177213</c:v>
                </c:pt>
                <c:pt idx="19" formatCode="#,##0_);[Red]\(#,##0\)">
                  <c:v>200242</c:v>
                </c:pt>
                <c:pt idx="20" formatCode="#,##0_);[Red]\(#,##0\)">
                  <c:v>219620</c:v>
                </c:pt>
                <c:pt idx="21" formatCode="#,##0_);[Red]\(#,##0\)">
                  <c:v>235378</c:v>
                </c:pt>
                <c:pt idx="22" formatCode="#,##0_);[Red]\(#,##0\)">
                  <c:v>247909</c:v>
                </c:pt>
                <c:pt idx="23" formatCode="#,##0_);[Red]\(#,##0\)">
                  <c:v>263386</c:v>
                </c:pt>
                <c:pt idx="24" formatCode="#,##0_);[Red]\(#,##0\)">
                  <c:v>279096</c:v>
                </c:pt>
                <c:pt idx="25" formatCode="#,##0_);[Red]\(#,##0\)">
                  <c:v>288738</c:v>
                </c:pt>
                <c:pt idx="26" formatCode="#,##0_);[Red]\(#,##0\)">
                  <c:v>297269</c:v>
                </c:pt>
                <c:pt idx="27" formatCode="#,##0_);[Red]\(#,##0\)">
                  <c:v>310463</c:v>
                </c:pt>
                <c:pt idx="28" formatCode="#,##0_);[Red]\(#,##0\)">
                  <c:v>317091</c:v>
                </c:pt>
                <c:pt idx="29" formatCode="#,##0_);[Red]\(#,##0\)">
                  <c:v>327041</c:v>
                </c:pt>
                <c:pt idx="30" formatCode="#,##0_);[Red]\(#,##0\)">
                  <c:v>335944</c:v>
                </c:pt>
                <c:pt idx="31" formatCode="#,##0_);[Red]\(#,##0\)">
                  <c:v>341160</c:v>
                </c:pt>
                <c:pt idx="32" formatCode="#,##0_);[Red]\(#,##0\)">
                  <c:v>357079</c:v>
                </c:pt>
                <c:pt idx="33" formatCode="#,##0_);[Red]\(#,##0\)">
                  <c:v>370169</c:v>
                </c:pt>
                <c:pt idx="34" formatCode="#,##0_);[Red]\(#,##0\)">
                  <c:v>384787</c:v>
                </c:pt>
                <c:pt idx="35" formatCode="#,##0_);[Red]\(#,##0\)">
                  <c:v>392608</c:v>
                </c:pt>
                <c:pt idx="36" formatCode="#,##0_);[Red]\(#,##0\)">
                  <c:v>393224</c:v>
                </c:pt>
                <c:pt idx="37" formatCode="#,##0_);[Red]\(#,##0\)">
                  <c:v>401128</c:v>
                </c:pt>
                <c:pt idx="38" formatCode="#,##0_);[Red]\(#,##0\)">
                  <c:v>408864</c:v>
                </c:pt>
                <c:pt idx="39" formatCode="#,##0_);[Red]\(#,##0\)">
                  <c:v>413096</c:v>
                </c:pt>
                <c:pt idx="40" formatCode="#,##0_);[Red]\(#,##0\)">
                  <c:v>421384</c:v>
                </c:pt>
                <c:pt idx="41" formatCode="#,##0_);[Red]\(#,##0\)">
                  <c:v>415675</c:v>
                </c:pt>
                <c:pt idx="42" formatCode="#,##0_);[Red]\(#,##0\)">
                  <c:v>396291</c:v>
                </c:pt>
                <c:pt idx="43" formatCode="#,##0_);[Red]\(#,##0\)">
                  <c:v>398069</c:v>
                </c:pt>
                <c:pt idx="44" formatCode="#,##0_);[Red]\(#,##0\)">
                  <c:v>397366</c:v>
                </c:pt>
                <c:pt idx="45" formatCode="#,##0_);[Red]\(#,##0\)">
                  <c:v>387638</c:v>
                </c:pt>
                <c:pt idx="46" formatCode="#,##0_);[Red]\(#,##0\)">
                  <c:v>389664</c:v>
                </c:pt>
                <c:pt idx="47" formatCode="#,##0_);[Red]\(#,##0\)">
                  <c:v>377853</c:v>
                </c:pt>
                <c:pt idx="48" formatCode="#,##0_);[Red]\(#,##0\)">
                  <c:v>381807</c:v>
                </c:pt>
                <c:pt idx="49" formatCode="#,##0_);[Red]\(#,##0\)">
                  <c:v>385799</c:v>
                </c:pt>
                <c:pt idx="50" formatCode="#,##0_);[Red]\(#,##0\)">
                  <c:v>378717</c:v>
                </c:pt>
                <c:pt idx="51" formatCode="#,##0_);[Red]\(#,##0\)">
                  <c:v>380487</c:v>
                </c:pt>
                <c:pt idx="52" formatCode="#,##0_);[Red]\(#,##0\)">
                  <c:v>356720</c:v>
                </c:pt>
                <c:pt idx="53" formatCode="#,##0_);[Red]\(#,##0\)">
                  <c:v>361864</c:v>
                </c:pt>
                <c:pt idx="54" formatCode="#,##0_);[Red]\(#,##0\)">
                  <c:v>363855</c:v>
                </c:pt>
                <c:pt idx="55" formatCode="#,##0_);[Red]\(#,##0\)">
                  <c:v>358687</c:v>
                </c:pt>
                <c:pt idx="56" formatCode="#,##0_);[Red]\(#,##0\)">
                  <c:v>361399</c:v>
                </c:pt>
                <c:pt idx="57" formatCode="#,##0_);[Red]\(#,##0\)">
                  <c:v>367942</c:v>
                </c:pt>
                <c:pt idx="58" formatCode="#,##0_);[Red]\(#,##0\)">
                  <c:v>361684</c:v>
                </c:pt>
                <c:pt idx="59" formatCode="#,##0_);[Red]\(#,##0\)">
                  <c:v>365804</c:v>
                </c:pt>
                <c:pt idx="60" formatCode="#,##0_);[Red]\(#,##0\)">
                  <c:v>367951</c:v>
                </c:pt>
                <c:pt idx="61" formatCode="#,##0_);[Red]\(#,##0\)">
                  <c:v>372162</c:v>
                </c:pt>
                <c:pt idx="62" formatCode="#,##0_);[Red]\(#,##0\)">
                  <c:v>371408</c:v>
                </c:pt>
              </c:numCache>
            </c:numRef>
          </c:val>
          <c:smooth val="0"/>
          <c:extLst>
            <c:ext xmlns:c16="http://schemas.microsoft.com/office/drawing/2014/chart" uri="{C3380CC4-5D6E-409C-BE32-E72D297353CC}">
              <c16:uniqueId val="{00000002-E296-4DAE-AFB2-440E5F3CA253}"/>
            </c:ext>
          </c:extLst>
        </c:ser>
        <c:dLbls>
          <c:showLegendKey val="0"/>
          <c:showVal val="0"/>
          <c:showCatName val="0"/>
          <c:showSerName val="0"/>
          <c:showPercent val="0"/>
          <c:showBubbleSize val="0"/>
        </c:dLbls>
        <c:marker val="1"/>
        <c:smooth val="0"/>
        <c:axId val="276030528"/>
        <c:axId val="276032192"/>
      </c:lineChart>
      <c:catAx>
        <c:axId val="27602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76028032"/>
        <c:crosses val="autoZero"/>
        <c:auto val="1"/>
        <c:lblAlgn val="ctr"/>
        <c:lblOffset val="100"/>
        <c:noMultiLvlLbl val="0"/>
      </c:catAx>
      <c:valAx>
        <c:axId val="276028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76026784"/>
        <c:crosses val="autoZero"/>
        <c:crossBetween val="between"/>
      </c:valAx>
      <c:valAx>
        <c:axId val="276032192"/>
        <c:scaling>
          <c:orientation val="minMax"/>
        </c:scaling>
        <c:delete val="0"/>
        <c:axPos val="r"/>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76030528"/>
        <c:crosses val="max"/>
        <c:crossBetween val="between"/>
      </c:valAx>
      <c:catAx>
        <c:axId val="276030528"/>
        <c:scaling>
          <c:orientation val="minMax"/>
        </c:scaling>
        <c:delete val="1"/>
        <c:axPos val="b"/>
        <c:numFmt formatCode="General" sourceLinked="1"/>
        <c:majorTickMark val="out"/>
        <c:minorTickMark val="none"/>
        <c:tickLblPos val="nextTo"/>
        <c:crossAx val="276032192"/>
        <c:crosses val="autoZero"/>
        <c:auto val="1"/>
        <c:lblAlgn val="ctr"/>
        <c:lblOffset val="100"/>
        <c:noMultiLvlLbl val="0"/>
      </c:catAx>
      <c:spPr>
        <a:noFill/>
        <a:ln>
          <a:noFill/>
        </a:ln>
        <a:effectLst/>
      </c:spPr>
    </c:plotArea>
    <c:legend>
      <c:legendPos val="b"/>
      <c:layout>
        <c:manualLayout>
          <c:xMode val="edge"/>
          <c:yMode val="edge"/>
          <c:x val="0.58743238616912019"/>
          <c:y val="0.38578627976877694"/>
          <c:w val="0.29856517935258092"/>
          <c:h val="0.26516228342275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altLang="en-US" sz="1800" dirty="0"/>
              <a:t>社長の労使コミュニケーションに対する基本方針</a:t>
            </a:r>
          </a:p>
        </c:rich>
      </c:tx>
      <c:layout>
        <c:manualLayout>
          <c:xMode val="edge"/>
          <c:yMode val="edge"/>
          <c:x val="0.17040106654816131"/>
          <c:y val="0.11757952820057031"/>
        </c:manualLayout>
      </c:layout>
      <c:overlay val="0"/>
    </c:title>
    <c:autoTitleDeleted val="0"/>
    <c:plotArea>
      <c:layout/>
      <c:barChart>
        <c:barDir val="col"/>
        <c:grouping val="clustered"/>
        <c:varyColors val="0"/>
        <c:ser>
          <c:idx val="0"/>
          <c:order val="0"/>
          <c:tx>
            <c:strRef>
              <c:f>Sheet1!$B$3</c:f>
              <c:strCache>
                <c:ptCount val="1"/>
                <c:pt idx="0">
                  <c:v>2006年調査</c:v>
                </c:pt>
              </c:strCache>
            </c:strRef>
          </c:tx>
          <c:spPr>
            <a:pattFill prst="ltDnDiag">
              <a:fgClr>
                <a:schemeClr val="tx2">
                  <a:lumMod val="60000"/>
                  <a:lumOff val="40000"/>
                </a:schemeClr>
              </a:fgClr>
              <a:bgClr>
                <a:schemeClr val="bg1"/>
              </a:bgClr>
            </a:patt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Sheet1!$A$4:$A$7</c:f>
              <c:strCache>
                <c:ptCount val="4"/>
                <c:pt idx="0">
                  <c:v>肯定型</c:v>
                </c:pt>
                <c:pt idx="1">
                  <c:v>やや肯定型</c:v>
                </c:pt>
                <c:pt idx="2">
                  <c:v>やや否定型</c:v>
                </c:pt>
                <c:pt idx="3">
                  <c:v>否定型</c:v>
                </c:pt>
              </c:strCache>
            </c:strRef>
          </c:cat>
          <c:val>
            <c:numRef>
              <c:f>Sheet1!$B$4:$B$7</c:f>
              <c:numCache>
                <c:formatCode>General</c:formatCode>
                <c:ptCount val="4"/>
                <c:pt idx="0">
                  <c:v>28.2</c:v>
                </c:pt>
                <c:pt idx="1">
                  <c:v>44.4</c:v>
                </c:pt>
                <c:pt idx="2">
                  <c:v>20.9</c:v>
                </c:pt>
                <c:pt idx="3">
                  <c:v>5.4</c:v>
                </c:pt>
              </c:numCache>
            </c:numRef>
          </c:val>
          <c:extLst>
            <c:ext xmlns:c16="http://schemas.microsoft.com/office/drawing/2014/chart" uri="{C3380CC4-5D6E-409C-BE32-E72D297353CC}">
              <c16:uniqueId val="{00000000-9BBC-497F-BA90-C926AFFC3359}"/>
            </c:ext>
          </c:extLst>
        </c:ser>
        <c:ser>
          <c:idx val="1"/>
          <c:order val="1"/>
          <c:tx>
            <c:strRef>
              <c:f>Sheet1!$C$3</c:f>
              <c:strCache>
                <c:ptCount val="1"/>
                <c:pt idx="0">
                  <c:v>2012年調査</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Sheet1!$A$4:$A$7</c:f>
              <c:strCache>
                <c:ptCount val="4"/>
                <c:pt idx="0">
                  <c:v>肯定型</c:v>
                </c:pt>
                <c:pt idx="1">
                  <c:v>やや肯定型</c:v>
                </c:pt>
                <c:pt idx="2">
                  <c:v>やや否定型</c:v>
                </c:pt>
                <c:pt idx="3">
                  <c:v>否定型</c:v>
                </c:pt>
              </c:strCache>
            </c:strRef>
          </c:cat>
          <c:val>
            <c:numRef>
              <c:f>Sheet1!$C$4:$C$7</c:f>
              <c:numCache>
                <c:formatCode>General</c:formatCode>
                <c:ptCount val="4"/>
                <c:pt idx="0">
                  <c:v>33.799999999999997</c:v>
                </c:pt>
                <c:pt idx="1">
                  <c:v>41.6</c:v>
                </c:pt>
                <c:pt idx="2">
                  <c:v>18.600000000000001</c:v>
                </c:pt>
                <c:pt idx="3">
                  <c:v>4.5999999999999996</c:v>
                </c:pt>
              </c:numCache>
            </c:numRef>
          </c:val>
          <c:extLst>
            <c:ext xmlns:c16="http://schemas.microsoft.com/office/drawing/2014/chart" uri="{C3380CC4-5D6E-409C-BE32-E72D297353CC}">
              <c16:uniqueId val="{00000001-9BBC-497F-BA90-C926AFFC3359}"/>
            </c:ext>
          </c:extLst>
        </c:ser>
        <c:dLbls>
          <c:showLegendKey val="0"/>
          <c:showVal val="1"/>
          <c:showCatName val="0"/>
          <c:showSerName val="0"/>
          <c:showPercent val="0"/>
          <c:showBubbleSize val="0"/>
        </c:dLbls>
        <c:gapWidth val="150"/>
        <c:overlap val="-25"/>
        <c:axId val="35989760"/>
        <c:axId val="35995648"/>
      </c:barChart>
      <c:catAx>
        <c:axId val="35989760"/>
        <c:scaling>
          <c:orientation val="minMax"/>
        </c:scaling>
        <c:delete val="0"/>
        <c:axPos val="b"/>
        <c:numFmt formatCode="General" sourceLinked="0"/>
        <c:majorTickMark val="none"/>
        <c:minorTickMark val="none"/>
        <c:tickLblPos val="nextTo"/>
        <c:txPr>
          <a:bodyPr/>
          <a:lstStyle/>
          <a:p>
            <a:pPr>
              <a:defRPr b="1"/>
            </a:pPr>
            <a:endParaRPr lang="ja-JP"/>
          </a:p>
        </c:txPr>
        <c:crossAx val="35995648"/>
        <c:crosses val="autoZero"/>
        <c:auto val="1"/>
        <c:lblAlgn val="ctr"/>
        <c:lblOffset val="100"/>
        <c:noMultiLvlLbl val="0"/>
      </c:catAx>
      <c:valAx>
        <c:axId val="35995648"/>
        <c:scaling>
          <c:orientation val="minMax"/>
        </c:scaling>
        <c:delete val="1"/>
        <c:axPos val="l"/>
        <c:numFmt formatCode="General" sourceLinked="1"/>
        <c:majorTickMark val="out"/>
        <c:minorTickMark val="none"/>
        <c:tickLblPos val="nextTo"/>
        <c:crossAx val="35989760"/>
        <c:crosses val="autoZero"/>
        <c:crossBetween val="between"/>
      </c:valAx>
    </c:plotArea>
    <c:legend>
      <c:legendPos val="t"/>
      <c:layout>
        <c:manualLayout>
          <c:xMode val="edge"/>
          <c:yMode val="edge"/>
          <c:x val="0.74222553517599676"/>
          <c:y val="0.27112442302470818"/>
          <c:w val="0.23204240914991051"/>
          <c:h val="0.23925875644854738"/>
        </c:manualLayout>
      </c:layout>
      <c:overlay val="0"/>
      <c:txPr>
        <a:bodyPr/>
        <a:lstStyle/>
        <a:p>
          <a:pPr>
            <a:defRPr sz="1200" b="1"/>
          </a:pPr>
          <a:endParaRPr lang="ja-JP"/>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25" b="0" i="0" u="none" strike="noStrike" baseline="0">
                <a:solidFill>
                  <a:srgbClr val="000000"/>
                </a:solidFill>
                <a:latin typeface="ＭＳ Ｐゴシック"/>
                <a:ea typeface="ＭＳ Ｐゴシック"/>
                <a:cs typeface="ＭＳ Ｐゴシック"/>
              </a:defRPr>
            </a:pPr>
            <a:r>
              <a:rPr lang="ja-JP" altLang="en-US" sz="1025" b="0" i="0" u="none" strike="noStrike" baseline="0">
                <a:solidFill>
                  <a:srgbClr val="000000"/>
                </a:solidFill>
                <a:latin typeface="ＭＳ Ｐゴシック"/>
                <a:ea typeface="ＭＳ Ｐゴシック"/>
              </a:rPr>
              <a:t>コミュニケーション方針</a:t>
            </a:r>
            <a:r>
              <a:rPr lang="en-US" altLang="ja-JP" sz="1025" b="0" i="0" u="none" strike="noStrike" baseline="0">
                <a:solidFill>
                  <a:srgbClr val="000000"/>
                </a:solidFill>
                <a:latin typeface="ＭＳ Ｐゴシック"/>
                <a:ea typeface="ＭＳ Ｐゴシック"/>
              </a:rPr>
              <a:t>4</a:t>
            </a:r>
            <a:r>
              <a:rPr lang="ja-JP" altLang="en-US" sz="1025" b="0" i="0" u="none" strike="noStrike" baseline="0">
                <a:solidFill>
                  <a:srgbClr val="000000"/>
                </a:solidFill>
                <a:latin typeface="ＭＳ Ｐゴシック"/>
                <a:ea typeface="ＭＳ Ｐゴシック"/>
              </a:rPr>
              <a:t>タイプと経営情報開示（％）</a:t>
            </a:r>
          </a:p>
        </c:rich>
      </c:tx>
      <c:layout>
        <c:manualLayout>
          <c:xMode val="edge"/>
          <c:yMode val="edge"/>
          <c:x val="0.26388925342665498"/>
          <c:y val="3.0878859857482191E-2"/>
        </c:manualLayout>
      </c:layout>
      <c:overlay val="0"/>
      <c:spPr>
        <a:noFill/>
        <a:ln w="25400">
          <a:noFill/>
        </a:ln>
      </c:spPr>
    </c:title>
    <c:autoTitleDeleted val="0"/>
    <c:plotArea>
      <c:layout>
        <c:manualLayout>
          <c:layoutTarget val="inner"/>
          <c:xMode val="edge"/>
          <c:yMode val="edge"/>
          <c:x val="6.0763991909438833E-2"/>
          <c:y val="9.9762586014727331E-2"/>
          <c:w val="0.79340412293179452"/>
          <c:h val="0.82660428412202669"/>
        </c:manualLayout>
      </c:layout>
      <c:barChart>
        <c:barDir val="col"/>
        <c:grouping val="stacked"/>
        <c:varyColors val="0"/>
        <c:ser>
          <c:idx val="0"/>
          <c:order val="0"/>
          <c:tx>
            <c:strRef>
              <c:f>'4タイプと経営情報開示率'!$B$3</c:f>
              <c:strCache>
                <c:ptCount val="1"/>
                <c:pt idx="0">
                  <c:v>経営方針</c:v>
                </c:pt>
              </c:strCache>
            </c:strRef>
          </c:tx>
          <c:spPr>
            <a:solidFill>
              <a:srgbClr val="9999FF"/>
            </a:solidFill>
            <a:ln w="12700">
              <a:solidFill>
                <a:srgbClr val="000000"/>
              </a:solidFill>
              <a:prstDash val="solid"/>
            </a:ln>
          </c:spPr>
          <c:invertIfNegative val="0"/>
          <c:dLbls>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'4タイプと経営情報開示率'!$B$4:$B$7</c:f>
              <c:numCache>
                <c:formatCode>General</c:formatCode>
                <c:ptCount val="4"/>
                <c:pt idx="0">
                  <c:v>89</c:v>
                </c:pt>
                <c:pt idx="1">
                  <c:v>85.8</c:v>
                </c:pt>
                <c:pt idx="2">
                  <c:v>83.5</c:v>
                </c:pt>
                <c:pt idx="3">
                  <c:v>81.099999999999994</c:v>
                </c:pt>
              </c:numCache>
            </c:numRef>
          </c:val>
          <c:extLst>
            <c:ext xmlns:c16="http://schemas.microsoft.com/office/drawing/2014/chart" uri="{C3380CC4-5D6E-409C-BE32-E72D297353CC}">
              <c16:uniqueId val="{00000000-D8AB-4A2D-96BE-0B42A8C85984}"/>
            </c:ext>
          </c:extLst>
        </c:ser>
        <c:ser>
          <c:idx val="1"/>
          <c:order val="1"/>
          <c:tx>
            <c:strRef>
              <c:f>'4タイプと経営情報開示率'!$C$3</c:f>
              <c:strCache>
                <c:ptCount val="1"/>
                <c:pt idx="0">
                  <c:v>生産計画</c:v>
                </c:pt>
              </c:strCache>
            </c:strRef>
          </c:tx>
          <c:spPr>
            <a:solidFill>
              <a:srgbClr val="993366"/>
            </a:solidFill>
            <a:ln w="12700">
              <a:solidFill>
                <a:srgbClr val="000000"/>
              </a:solidFill>
              <a:prstDash val="solid"/>
            </a:ln>
          </c:spPr>
          <c:invertIfNegative val="0"/>
          <c:dLbls>
            <c:spPr>
              <a:solidFill>
                <a:schemeClr val="bg1"/>
              </a:solid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'4タイプと経営情報開示率'!$C$4:$C$7</c:f>
              <c:numCache>
                <c:formatCode>General</c:formatCode>
                <c:ptCount val="4"/>
                <c:pt idx="0">
                  <c:v>36.6</c:v>
                </c:pt>
                <c:pt idx="1">
                  <c:v>36.800000000000004</c:v>
                </c:pt>
                <c:pt idx="2">
                  <c:v>37.1</c:v>
                </c:pt>
                <c:pt idx="3">
                  <c:v>38.6</c:v>
                </c:pt>
              </c:numCache>
            </c:numRef>
          </c:val>
          <c:extLst>
            <c:ext xmlns:c16="http://schemas.microsoft.com/office/drawing/2014/chart" uri="{C3380CC4-5D6E-409C-BE32-E72D297353CC}">
              <c16:uniqueId val="{00000001-D8AB-4A2D-96BE-0B42A8C85984}"/>
            </c:ext>
          </c:extLst>
        </c:ser>
        <c:ser>
          <c:idx val="2"/>
          <c:order val="2"/>
          <c:tx>
            <c:strRef>
              <c:f>'4タイプと経営情報開示率'!$D$3</c:f>
              <c:strCache>
                <c:ptCount val="1"/>
                <c:pt idx="0">
                  <c:v>人員計画</c:v>
                </c:pt>
              </c:strCache>
            </c:strRef>
          </c:tx>
          <c:spPr>
            <a:solidFill>
              <a:srgbClr val="FFFFCC"/>
            </a:solidFill>
            <a:ln w="12700">
              <a:solidFill>
                <a:srgbClr val="000000"/>
              </a:solidFill>
              <a:prstDash val="solid"/>
            </a:ln>
          </c:spPr>
          <c:invertIfNegative val="0"/>
          <c:dLbls>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'4タイプと経営情報開示率'!$D$4:$D$7</c:f>
              <c:numCache>
                <c:formatCode>General</c:formatCode>
                <c:ptCount val="4"/>
                <c:pt idx="0">
                  <c:v>30.8</c:v>
                </c:pt>
                <c:pt idx="1">
                  <c:v>29.1</c:v>
                </c:pt>
                <c:pt idx="2">
                  <c:v>23.6</c:v>
                </c:pt>
                <c:pt idx="3">
                  <c:v>26.5</c:v>
                </c:pt>
              </c:numCache>
            </c:numRef>
          </c:val>
          <c:extLst>
            <c:ext xmlns:c16="http://schemas.microsoft.com/office/drawing/2014/chart" uri="{C3380CC4-5D6E-409C-BE32-E72D297353CC}">
              <c16:uniqueId val="{00000002-D8AB-4A2D-96BE-0B42A8C85984}"/>
            </c:ext>
          </c:extLst>
        </c:ser>
        <c:ser>
          <c:idx val="3"/>
          <c:order val="3"/>
          <c:tx>
            <c:strRef>
              <c:f>'4タイプと経営情報開示率'!$E$3</c:f>
              <c:strCache>
                <c:ptCount val="1"/>
                <c:pt idx="0">
                  <c:v>事業計画</c:v>
                </c:pt>
              </c:strCache>
            </c:strRef>
          </c:tx>
          <c:spPr>
            <a:solidFill>
              <a:srgbClr val="CCFFFF"/>
            </a:solidFill>
            <a:ln w="12700">
              <a:solidFill>
                <a:srgbClr val="000000"/>
              </a:solidFill>
              <a:prstDash val="solid"/>
            </a:ln>
          </c:spPr>
          <c:invertIfNegative val="0"/>
          <c:dLbls>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'4タイプと経営情報開示率'!$E$4:$E$7</c:f>
              <c:numCache>
                <c:formatCode>General</c:formatCode>
                <c:ptCount val="4"/>
                <c:pt idx="0">
                  <c:v>59.4</c:v>
                </c:pt>
                <c:pt idx="1">
                  <c:v>59.2</c:v>
                </c:pt>
                <c:pt idx="2">
                  <c:v>56</c:v>
                </c:pt>
                <c:pt idx="3">
                  <c:v>43.9</c:v>
                </c:pt>
              </c:numCache>
            </c:numRef>
          </c:val>
          <c:extLst>
            <c:ext xmlns:c16="http://schemas.microsoft.com/office/drawing/2014/chart" uri="{C3380CC4-5D6E-409C-BE32-E72D297353CC}">
              <c16:uniqueId val="{00000003-D8AB-4A2D-96BE-0B42A8C85984}"/>
            </c:ext>
          </c:extLst>
        </c:ser>
        <c:ser>
          <c:idx val="4"/>
          <c:order val="4"/>
          <c:tx>
            <c:strRef>
              <c:f>'4タイプと経営情報開示率'!$F$3</c:f>
              <c:strCache>
                <c:ptCount val="1"/>
                <c:pt idx="0">
                  <c:v>売上高</c:v>
                </c:pt>
              </c:strCache>
            </c:strRef>
          </c:tx>
          <c:spPr>
            <a:solidFill>
              <a:srgbClr val="660066"/>
            </a:solidFill>
            <a:ln w="12700">
              <a:solidFill>
                <a:srgbClr val="000000"/>
              </a:solidFill>
              <a:prstDash val="solid"/>
            </a:ln>
          </c:spPr>
          <c:invertIfNegative val="0"/>
          <c:dLbls>
            <c:spPr>
              <a:solidFill>
                <a:srgbClr val="00FFFF"/>
              </a:solid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'4タイプと経営情報開示率'!$F$4:$F$7</c:f>
              <c:numCache>
                <c:formatCode>General</c:formatCode>
                <c:ptCount val="4"/>
                <c:pt idx="0">
                  <c:v>75.5</c:v>
                </c:pt>
                <c:pt idx="1">
                  <c:v>73.8</c:v>
                </c:pt>
                <c:pt idx="2">
                  <c:v>71.099999999999994</c:v>
                </c:pt>
                <c:pt idx="3">
                  <c:v>59.8</c:v>
                </c:pt>
              </c:numCache>
            </c:numRef>
          </c:val>
          <c:extLst>
            <c:ext xmlns:c16="http://schemas.microsoft.com/office/drawing/2014/chart" uri="{C3380CC4-5D6E-409C-BE32-E72D297353CC}">
              <c16:uniqueId val="{00000004-D8AB-4A2D-96BE-0B42A8C85984}"/>
            </c:ext>
          </c:extLst>
        </c:ser>
        <c:ser>
          <c:idx val="5"/>
          <c:order val="5"/>
          <c:tx>
            <c:strRef>
              <c:f>'4タイプと経営情報開示率'!$G$3</c:f>
              <c:strCache>
                <c:ptCount val="1"/>
                <c:pt idx="0">
                  <c:v>利益</c:v>
                </c:pt>
              </c:strCache>
            </c:strRef>
          </c:tx>
          <c:spPr>
            <a:solidFill>
              <a:srgbClr val="FF8080"/>
            </a:solidFill>
            <a:ln w="12700">
              <a:solidFill>
                <a:srgbClr val="000000"/>
              </a:solidFill>
              <a:prstDash val="solid"/>
            </a:ln>
          </c:spPr>
          <c:invertIfNegative val="0"/>
          <c:dLbls>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'4タイプと経営情報開示率'!$G$4:$G$7</c:f>
              <c:numCache>
                <c:formatCode>General</c:formatCode>
                <c:ptCount val="4"/>
                <c:pt idx="0">
                  <c:v>64.7</c:v>
                </c:pt>
                <c:pt idx="1">
                  <c:v>60.4</c:v>
                </c:pt>
                <c:pt idx="2">
                  <c:v>51.3</c:v>
                </c:pt>
                <c:pt idx="3">
                  <c:v>47.7</c:v>
                </c:pt>
              </c:numCache>
            </c:numRef>
          </c:val>
          <c:extLst>
            <c:ext xmlns:c16="http://schemas.microsoft.com/office/drawing/2014/chart" uri="{C3380CC4-5D6E-409C-BE32-E72D297353CC}">
              <c16:uniqueId val="{00000005-D8AB-4A2D-96BE-0B42A8C85984}"/>
            </c:ext>
          </c:extLst>
        </c:ser>
        <c:ser>
          <c:idx val="6"/>
          <c:order val="6"/>
          <c:tx>
            <c:strRef>
              <c:f>'4タイプと経営情報開示率'!$H$3</c:f>
              <c:strCache>
                <c:ptCount val="1"/>
                <c:pt idx="0">
                  <c:v>人件費</c:v>
                </c:pt>
              </c:strCache>
            </c:strRef>
          </c:tx>
          <c:spPr>
            <a:solidFill>
              <a:srgbClr val="0066CC"/>
            </a:solidFill>
            <a:ln w="12700">
              <a:solidFill>
                <a:srgbClr val="000000"/>
              </a:solidFill>
              <a:prstDash val="solid"/>
            </a:ln>
          </c:spPr>
          <c:invertIfNegative val="0"/>
          <c:dLbls>
            <c:spPr>
              <a:pattFill prst="pct5">
                <a:fgClr>
                  <a:schemeClr val="bg1"/>
                </a:fgClr>
                <a:bgClr>
                  <a:schemeClr val="bg1"/>
                </a:bgClr>
              </a:patt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'4タイプと経営情報開示率'!$H$4:$H$7</c:f>
              <c:numCache>
                <c:formatCode>General</c:formatCode>
                <c:ptCount val="4"/>
                <c:pt idx="0">
                  <c:v>26.9</c:v>
                </c:pt>
                <c:pt idx="1">
                  <c:v>20.2</c:v>
                </c:pt>
                <c:pt idx="2">
                  <c:v>18.3</c:v>
                </c:pt>
                <c:pt idx="3">
                  <c:v>11.4</c:v>
                </c:pt>
              </c:numCache>
            </c:numRef>
          </c:val>
          <c:extLst>
            <c:ext xmlns:c16="http://schemas.microsoft.com/office/drawing/2014/chart" uri="{C3380CC4-5D6E-409C-BE32-E72D297353CC}">
              <c16:uniqueId val="{00000006-D8AB-4A2D-96BE-0B42A8C85984}"/>
            </c:ext>
          </c:extLst>
        </c:ser>
        <c:ser>
          <c:idx val="7"/>
          <c:order val="7"/>
          <c:tx>
            <c:strRef>
              <c:f>'4タイプと経営情報開示率'!$I$3</c:f>
              <c:strCache>
                <c:ptCount val="1"/>
                <c:pt idx="0">
                  <c:v>交際費</c:v>
                </c:pt>
              </c:strCache>
            </c:strRef>
          </c:tx>
          <c:spPr>
            <a:solidFill>
              <a:srgbClr val="CCCCFF"/>
            </a:solidFill>
            <a:ln w="12700">
              <a:solidFill>
                <a:srgbClr val="000000"/>
              </a:solidFill>
              <a:prstDash val="solid"/>
            </a:ln>
          </c:spPr>
          <c:invertIfNegative val="0"/>
          <c:dLbls>
            <c:spPr>
              <a:no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'4タイプと経営情報開示率'!$I$4:$I$7</c:f>
              <c:numCache>
                <c:formatCode>General</c:formatCode>
                <c:ptCount val="4"/>
                <c:pt idx="0">
                  <c:v>14.4</c:v>
                </c:pt>
                <c:pt idx="1">
                  <c:v>7.8</c:v>
                </c:pt>
                <c:pt idx="2">
                  <c:v>6.7</c:v>
                </c:pt>
                <c:pt idx="3">
                  <c:v>3</c:v>
                </c:pt>
              </c:numCache>
            </c:numRef>
          </c:val>
          <c:extLst>
            <c:ext xmlns:c16="http://schemas.microsoft.com/office/drawing/2014/chart" uri="{C3380CC4-5D6E-409C-BE32-E72D297353CC}">
              <c16:uniqueId val="{00000007-D8AB-4A2D-96BE-0B42A8C85984}"/>
            </c:ext>
          </c:extLst>
        </c:ser>
        <c:ser>
          <c:idx val="8"/>
          <c:order val="8"/>
          <c:tx>
            <c:strRef>
              <c:f>'4タイプと経営情報開示率'!$J$3</c:f>
              <c:strCache>
                <c:ptCount val="1"/>
                <c:pt idx="0">
                  <c:v>役員報酬</c:v>
                </c:pt>
              </c:strCache>
            </c:strRef>
          </c:tx>
          <c:spPr>
            <a:solidFill>
              <a:srgbClr val="000080"/>
            </a:solidFill>
            <a:ln w="12700">
              <a:solidFill>
                <a:srgbClr val="000000"/>
              </a:solidFill>
              <a:prstDash val="solid"/>
            </a:ln>
          </c:spPr>
          <c:invertIfNegative val="0"/>
          <c:dLbls>
            <c:dLbl>
              <c:idx val="0"/>
              <c:layout>
                <c:manualLayout>
                  <c:x val="-5.2667972684710953E-3"/>
                  <c:y val="-3.04365637009887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AB-4A2D-96BE-0B42A8C85984}"/>
                </c:ext>
              </c:extLst>
            </c:dLbl>
            <c:dLbl>
              <c:idx val="1"/>
              <c:layout>
                <c:manualLayout>
                  <c:x val="1.3881958086667727E-3"/>
                  <c:y val="-2.94684320828932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AB-4A2D-96BE-0B42A8C85984}"/>
                </c:ext>
              </c:extLst>
            </c:dLbl>
            <c:dLbl>
              <c:idx val="2"/>
              <c:layout>
                <c:manualLayout>
                  <c:x val="-2.5180434961239347E-3"/>
                  <c:y val="-3.10693672647462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AB-4A2D-96BE-0B42A8C85984}"/>
                </c:ext>
              </c:extLst>
            </c:dLbl>
            <c:dLbl>
              <c:idx val="3"/>
              <c:layout>
                <c:manualLayout>
                  <c:x val="-4.8616769492518504E-3"/>
                  <c:y val="-3.3032871663037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AB-4A2D-96BE-0B42A8C85984}"/>
                </c:ext>
              </c:extLst>
            </c:dLbl>
            <c:spPr>
              <a:solidFill>
                <a:srgbClr val="FFFF00"/>
              </a:solidFill>
              <a:ln w="25400">
                <a:noFill/>
              </a:ln>
            </c:spPr>
            <c:txPr>
              <a:bodyPr/>
              <a:lstStyle/>
              <a:p>
                <a:pPr>
                  <a:defRPr sz="875" b="0"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'4タイプと経営情報開示率'!$A$4:$A$7</c:f>
              <c:strCache>
                <c:ptCount val="4"/>
                <c:pt idx="0">
                  <c:v>｢肯定型｣</c:v>
                </c:pt>
                <c:pt idx="1">
                  <c:v>｢やや肯定型｣</c:v>
                </c:pt>
                <c:pt idx="2">
                  <c:v>｢やや否定型｣</c:v>
                </c:pt>
                <c:pt idx="3">
                  <c:v>｢否定型｣</c:v>
                </c:pt>
              </c:strCache>
            </c:strRef>
          </c:cat>
          <c:val>
            <c:numRef>
              <c:f>'4タイプと経営情報開示率'!$J$4:$J$7</c:f>
              <c:numCache>
                <c:formatCode>General</c:formatCode>
                <c:ptCount val="4"/>
                <c:pt idx="0">
                  <c:v>10.3</c:v>
                </c:pt>
                <c:pt idx="1">
                  <c:v>4.9000000000000004</c:v>
                </c:pt>
                <c:pt idx="2">
                  <c:v>4.5</c:v>
                </c:pt>
                <c:pt idx="3">
                  <c:v>3</c:v>
                </c:pt>
              </c:numCache>
            </c:numRef>
          </c:val>
          <c:extLst>
            <c:ext xmlns:c16="http://schemas.microsoft.com/office/drawing/2014/chart" uri="{C3380CC4-5D6E-409C-BE32-E72D297353CC}">
              <c16:uniqueId val="{0000000C-D8AB-4A2D-96BE-0B42A8C85984}"/>
            </c:ext>
          </c:extLst>
        </c:ser>
        <c:dLbls>
          <c:showLegendKey val="0"/>
          <c:showVal val="1"/>
          <c:showCatName val="0"/>
          <c:showSerName val="0"/>
          <c:showPercent val="0"/>
          <c:showBubbleSize val="0"/>
        </c:dLbls>
        <c:gapWidth val="150"/>
        <c:overlap val="100"/>
        <c:axId val="42892672"/>
        <c:axId val="42902656"/>
      </c:barChart>
      <c:catAx>
        <c:axId val="4289267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ＭＳ Ｐゴシック"/>
                <a:ea typeface="ＭＳ Ｐゴシック"/>
                <a:cs typeface="ＭＳ Ｐゴシック"/>
              </a:defRPr>
            </a:pPr>
            <a:endParaRPr lang="ja-JP"/>
          </a:p>
        </c:txPr>
        <c:crossAx val="42902656"/>
        <c:crosses val="autoZero"/>
        <c:auto val="1"/>
        <c:lblAlgn val="ctr"/>
        <c:lblOffset val="100"/>
        <c:tickLblSkip val="1"/>
        <c:tickMarkSkip val="1"/>
        <c:noMultiLvlLbl val="0"/>
      </c:catAx>
      <c:valAx>
        <c:axId val="42902656"/>
        <c:scaling>
          <c:orientation val="minMax"/>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ＭＳ Ｐゴシック"/>
                <a:ea typeface="ＭＳ Ｐゴシック"/>
                <a:cs typeface="ＭＳ Ｐゴシック"/>
              </a:defRPr>
            </a:pPr>
            <a:endParaRPr lang="ja-JP"/>
          </a:p>
        </c:txPr>
        <c:crossAx val="42892672"/>
        <c:crosses val="autoZero"/>
        <c:crossBetween val="between"/>
      </c:valAx>
      <c:spPr>
        <a:noFill/>
        <a:ln w="12700">
          <a:solidFill>
            <a:srgbClr val="808080"/>
          </a:solidFill>
          <a:prstDash val="solid"/>
        </a:ln>
      </c:spPr>
    </c:plotArea>
    <c:legend>
      <c:legendPos val="r"/>
      <c:layout>
        <c:manualLayout>
          <c:xMode val="edge"/>
          <c:yMode val="edge"/>
          <c:x val="0.88368201370661958"/>
          <c:y val="0.13301687645338869"/>
          <c:w val="0.10416684893555135"/>
          <c:h val="0.77434779084919125"/>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altLang="en-US" sz="1800"/>
              <a:t>コミュニケーション基本方針</a:t>
            </a:r>
            <a:r>
              <a:rPr lang="en-US" altLang="ja-JP" sz="1800"/>
              <a:t>4</a:t>
            </a:r>
            <a:r>
              <a:rPr lang="ja-JP" altLang="en-US" sz="1800"/>
              <a:t>タイプと</a:t>
            </a:r>
            <a:r>
              <a:rPr lang="en-US" altLang="ja-JP" sz="1800"/>
              <a:t>1990</a:t>
            </a:r>
            <a:r>
              <a:rPr lang="ja-JP" altLang="en-US" sz="1800"/>
              <a:t>年以降業績悪化に伴う経営危機経験の割合</a:t>
            </a:r>
          </a:p>
        </c:rich>
      </c:tx>
      <c:overlay val="0"/>
    </c:title>
    <c:autoTitleDeleted val="0"/>
    <c:plotArea>
      <c:layout>
        <c:manualLayout>
          <c:layoutTarget val="inner"/>
          <c:xMode val="edge"/>
          <c:yMode val="edge"/>
          <c:x val="1.7220615590592014E-2"/>
          <c:y val="0.22458313581306394"/>
          <c:w val="0.97085741976976736"/>
          <c:h val="0.6920193436530924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Sheet1!$A$4:$A$7</c:f>
              <c:strCache>
                <c:ptCount val="4"/>
                <c:pt idx="0">
                  <c:v>｢肯定型｣</c:v>
                </c:pt>
                <c:pt idx="1">
                  <c:v>｢やや肯定型｣</c:v>
                </c:pt>
                <c:pt idx="2">
                  <c:v>｢やや否定型｣</c:v>
                </c:pt>
                <c:pt idx="3">
                  <c:v>｢否定型｣</c:v>
                </c:pt>
              </c:strCache>
            </c:strRef>
          </c:cat>
          <c:val>
            <c:numRef>
              <c:f>Sheet1!$B$4:$B$7</c:f>
              <c:numCache>
                <c:formatCode>General</c:formatCode>
                <c:ptCount val="4"/>
                <c:pt idx="0">
                  <c:v>50.9</c:v>
                </c:pt>
                <c:pt idx="1">
                  <c:v>52.5</c:v>
                </c:pt>
                <c:pt idx="2">
                  <c:v>56.2</c:v>
                </c:pt>
                <c:pt idx="3">
                  <c:v>60.6</c:v>
                </c:pt>
              </c:numCache>
            </c:numRef>
          </c:val>
          <c:extLst>
            <c:ext xmlns:c16="http://schemas.microsoft.com/office/drawing/2014/chart" uri="{C3380CC4-5D6E-409C-BE32-E72D297353CC}">
              <c16:uniqueId val="{00000000-D6DC-409F-B6A5-72A32F847461}"/>
            </c:ext>
          </c:extLst>
        </c:ser>
        <c:dLbls>
          <c:showLegendKey val="0"/>
          <c:showVal val="1"/>
          <c:showCatName val="0"/>
          <c:showSerName val="0"/>
          <c:showPercent val="0"/>
          <c:showBubbleSize val="0"/>
        </c:dLbls>
        <c:gapWidth val="150"/>
        <c:overlap val="-25"/>
        <c:axId val="56900608"/>
        <c:axId val="56902400"/>
      </c:barChart>
      <c:catAx>
        <c:axId val="56900608"/>
        <c:scaling>
          <c:orientation val="minMax"/>
        </c:scaling>
        <c:delete val="0"/>
        <c:axPos val="b"/>
        <c:numFmt formatCode="General" sourceLinked="0"/>
        <c:majorTickMark val="none"/>
        <c:minorTickMark val="none"/>
        <c:tickLblPos val="nextTo"/>
        <c:crossAx val="56902400"/>
        <c:crosses val="autoZero"/>
        <c:auto val="1"/>
        <c:lblAlgn val="ctr"/>
        <c:lblOffset val="100"/>
        <c:noMultiLvlLbl val="0"/>
      </c:catAx>
      <c:valAx>
        <c:axId val="56902400"/>
        <c:scaling>
          <c:orientation val="minMax"/>
        </c:scaling>
        <c:delete val="1"/>
        <c:axPos val="l"/>
        <c:numFmt formatCode="General" sourceLinked="1"/>
        <c:majorTickMark val="out"/>
        <c:minorTickMark val="none"/>
        <c:tickLblPos val="none"/>
        <c:crossAx val="5690060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i="0" u="none" strike="noStrike" baseline="0">
                <a:solidFill>
                  <a:srgbClr val="000000"/>
                </a:solidFill>
                <a:latin typeface="ＭＳ Ｐゴシック"/>
                <a:ea typeface="ＭＳ Ｐゴシック"/>
                <a:cs typeface="ＭＳ Ｐゴシック"/>
              </a:defRPr>
            </a:pPr>
            <a:r>
              <a:rPr lang="ja-JP" altLang="en-US" sz="2000" b="0" i="0" u="none" strike="noStrike" baseline="0">
                <a:solidFill>
                  <a:srgbClr val="000000"/>
                </a:solidFill>
                <a:latin typeface="ＭＳ Ｐゴシック"/>
                <a:ea typeface="ＭＳ Ｐゴシック"/>
              </a:rPr>
              <a:t>コミュニケーション基本方針</a:t>
            </a:r>
            <a:r>
              <a:rPr lang="en-US" altLang="ja-JP" sz="2000" b="0" i="0" u="none" strike="noStrike" baseline="0">
                <a:solidFill>
                  <a:srgbClr val="000000"/>
                </a:solidFill>
                <a:latin typeface="ＭＳ Ｐゴシック"/>
                <a:ea typeface="ＭＳ Ｐゴシック"/>
              </a:rPr>
              <a:t>4</a:t>
            </a:r>
            <a:r>
              <a:rPr lang="ja-JP" altLang="en-US" sz="2000" b="0" i="0" u="none" strike="noStrike" baseline="0">
                <a:solidFill>
                  <a:srgbClr val="000000"/>
                </a:solidFill>
                <a:latin typeface="ＭＳ Ｐゴシック"/>
                <a:ea typeface="ＭＳ Ｐゴシック"/>
              </a:rPr>
              <a:t>タイプと従業員管理上の困難度</a:t>
            </a:r>
            <a:r>
              <a:rPr lang="en-US" altLang="ja-JP" sz="2000" b="0" i="0" u="none" strike="noStrike" baseline="0">
                <a:solidFill>
                  <a:srgbClr val="000000"/>
                </a:solidFill>
                <a:latin typeface="ＭＳ Ｐゴシック"/>
                <a:ea typeface="ＭＳ Ｐゴシック"/>
              </a:rPr>
              <a:t>(%)</a:t>
            </a:r>
            <a:endParaRPr lang="ja-JP" altLang="en-US" sz="2000" b="0" i="0" u="none" strike="noStrike" baseline="0">
              <a:solidFill>
                <a:srgbClr val="000000"/>
              </a:solidFill>
              <a:latin typeface="ＭＳ Ｐゴシック"/>
              <a:ea typeface="ＭＳ Ｐゴシック"/>
            </a:endParaRPr>
          </a:p>
        </c:rich>
      </c:tx>
      <c:layout>
        <c:manualLayout>
          <c:xMode val="edge"/>
          <c:yMode val="edge"/>
          <c:x val="0.18989565328724328"/>
          <c:y val="3.2663316582915325E-2"/>
        </c:manualLayout>
      </c:layout>
      <c:overlay val="0"/>
      <c:spPr>
        <a:noFill/>
        <a:ln w="25400">
          <a:noFill/>
        </a:ln>
      </c:spPr>
    </c:title>
    <c:autoTitleDeleted val="0"/>
    <c:plotArea>
      <c:layout>
        <c:manualLayout>
          <c:layoutTarget val="inner"/>
          <c:xMode val="edge"/>
          <c:yMode val="edge"/>
          <c:x val="7.3170793951092022E-2"/>
          <c:y val="8.4755010269393388E-2"/>
          <c:w val="0.783972792333133"/>
          <c:h val="0.82228014420503881"/>
        </c:manualLayout>
      </c:layout>
      <c:barChart>
        <c:barDir val="col"/>
        <c:grouping val="stacked"/>
        <c:varyColors val="0"/>
        <c:ser>
          <c:idx val="0"/>
          <c:order val="0"/>
          <c:tx>
            <c:strRef>
              <c:f>'4タイプと困難度'!$B$3</c:f>
              <c:strCache>
                <c:ptCount val="1"/>
                <c:pt idx="0">
                  <c:v>定着しない</c:v>
                </c:pt>
              </c:strCache>
            </c:strRef>
          </c:tx>
          <c:spPr>
            <a:solidFill>
              <a:srgbClr val="9999FF"/>
            </a:solidFill>
            <a:ln w="12700">
              <a:solidFill>
                <a:srgbClr val="000000"/>
              </a:solidFill>
              <a:prstDash val="solid"/>
            </a:ln>
          </c:spPr>
          <c:invertIfNegative val="0"/>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'4タイプと困難度'!$B$4:$B$7</c:f>
              <c:numCache>
                <c:formatCode>General</c:formatCode>
                <c:ptCount val="4"/>
                <c:pt idx="0">
                  <c:v>16</c:v>
                </c:pt>
                <c:pt idx="1">
                  <c:v>20.2</c:v>
                </c:pt>
                <c:pt idx="2">
                  <c:v>20.399999999999999</c:v>
                </c:pt>
                <c:pt idx="3">
                  <c:v>18.899999999999999</c:v>
                </c:pt>
              </c:numCache>
            </c:numRef>
          </c:val>
          <c:extLst>
            <c:ext xmlns:c16="http://schemas.microsoft.com/office/drawing/2014/chart" uri="{C3380CC4-5D6E-409C-BE32-E72D297353CC}">
              <c16:uniqueId val="{00000000-7641-402D-92C7-C2374C4FFF6B}"/>
            </c:ext>
          </c:extLst>
        </c:ser>
        <c:ser>
          <c:idx val="1"/>
          <c:order val="1"/>
          <c:tx>
            <c:strRef>
              <c:f>'4タイプと困難度'!$C$3</c:f>
              <c:strCache>
                <c:ptCount val="1"/>
                <c:pt idx="0">
                  <c:v>賃金が高い</c:v>
                </c:pt>
              </c:strCache>
            </c:strRef>
          </c:tx>
          <c:spPr>
            <a:solidFill>
              <a:srgbClr val="993366"/>
            </a:solidFill>
            <a:ln w="12700">
              <a:solidFill>
                <a:srgbClr val="000000"/>
              </a:solidFill>
              <a:prstDash val="solid"/>
            </a:ln>
          </c:spPr>
          <c:invertIfNegative val="0"/>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'4タイプと困難度'!$C$4:$C$7</c:f>
              <c:numCache>
                <c:formatCode>General</c:formatCode>
                <c:ptCount val="4"/>
                <c:pt idx="0">
                  <c:v>6.7</c:v>
                </c:pt>
                <c:pt idx="1">
                  <c:v>5.9</c:v>
                </c:pt>
                <c:pt idx="2">
                  <c:v>5.5</c:v>
                </c:pt>
                <c:pt idx="3">
                  <c:v>9.1</c:v>
                </c:pt>
              </c:numCache>
            </c:numRef>
          </c:val>
          <c:extLst>
            <c:ext xmlns:c16="http://schemas.microsoft.com/office/drawing/2014/chart" uri="{C3380CC4-5D6E-409C-BE32-E72D297353CC}">
              <c16:uniqueId val="{00000001-7641-402D-92C7-C2374C4FFF6B}"/>
            </c:ext>
          </c:extLst>
        </c:ser>
        <c:ser>
          <c:idx val="2"/>
          <c:order val="2"/>
          <c:tx>
            <c:strRef>
              <c:f>'4タイプと困難度'!$D$3</c:f>
              <c:strCache>
                <c:ptCount val="1"/>
                <c:pt idx="0">
                  <c:v>技能が低い</c:v>
                </c:pt>
              </c:strCache>
            </c:strRef>
          </c:tx>
          <c:spPr>
            <a:solidFill>
              <a:srgbClr val="FFFFCC"/>
            </a:solidFill>
            <a:ln w="12700">
              <a:solidFill>
                <a:srgbClr val="000000"/>
              </a:solidFill>
              <a:prstDash val="solid"/>
            </a:ln>
          </c:spPr>
          <c:invertIfNegative val="0"/>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'4タイプと困難度'!$D$4:$D$7</c:f>
              <c:numCache>
                <c:formatCode>General</c:formatCode>
                <c:ptCount val="4"/>
                <c:pt idx="0">
                  <c:v>14.1</c:v>
                </c:pt>
                <c:pt idx="1">
                  <c:v>15.9</c:v>
                </c:pt>
                <c:pt idx="2">
                  <c:v>17.3</c:v>
                </c:pt>
                <c:pt idx="3">
                  <c:v>25.8</c:v>
                </c:pt>
              </c:numCache>
            </c:numRef>
          </c:val>
          <c:extLst>
            <c:ext xmlns:c16="http://schemas.microsoft.com/office/drawing/2014/chart" uri="{C3380CC4-5D6E-409C-BE32-E72D297353CC}">
              <c16:uniqueId val="{00000002-7641-402D-92C7-C2374C4FFF6B}"/>
            </c:ext>
          </c:extLst>
        </c:ser>
        <c:ser>
          <c:idx val="3"/>
          <c:order val="3"/>
          <c:tx>
            <c:strRef>
              <c:f>'4タイプと困難度'!$E$3</c:f>
              <c:strCache>
                <c:ptCount val="1"/>
                <c:pt idx="0">
                  <c:v>やる気がない</c:v>
                </c:pt>
              </c:strCache>
            </c:strRef>
          </c:tx>
          <c:spPr>
            <a:solidFill>
              <a:srgbClr val="CCFFFF"/>
            </a:solidFill>
            <a:ln w="12700">
              <a:solidFill>
                <a:srgbClr val="000000"/>
              </a:solidFill>
              <a:prstDash val="solid"/>
            </a:ln>
          </c:spPr>
          <c:invertIfNegative val="0"/>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'4タイプと困難度'!$E$4:$E$7</c:f>
              <c:numCache>
                <c:formatCode>General</c:formatCode>
                <c:ptCount val="4"/>
                <c:pt idx="0">
                  <c:v>5.5</c:v>
                </c:pt>
                <c:pt idx="1">
                  <c:v>7.9</c:v>
                </c:pt>
                <c:pt idx="2">
                  <c:v>10.200000000000001</c:v>
                </c:pt>
                <c:pt idx="3">
                  <c:v>15.9</c:v>
                </c:pt>
              </c:numCache>
            </c:numRef>
          </c:val>
          <c:extLst>
            <c:ext xmlns:c16="http://schemas.microsoft.com/office/drawing/2014/chart" uri="{C3380CC4-5D6E-409C-BE32-E72D297353CC}">
              <c16:uniqueId val="{00000003-7641-402D-92C7-C2374C4FFF6B}"/>
            </c:ext>
          </c:extLst>
        </c:ser>
        <c:ser>
          <c:idx val="4"/>
          <c:order val="4"/>
          <c:tx>
            <c:strRef>
              <c:f>'4タイプと困難度'!$F$3</c:f>
              <c:strCache>
                <c:ptCount val="1"/>
                <c:pt idx="0">
                  <c:v>能率が悪い</c:v>
                </c:pt>
              </c:strCache>
            </c:strRef>
          </c:tx>
          <c:spPr>
            <a:solidFill>
              <a:srgbClr val="660066"/>
            </a:solidFill>
            <a:ln w="12700">
              <a:solidFill>
                <a:srgbClr val="000000"/>
              </a:solidFill>
              <a:prstDash val="solid"/>
            </a:ln>
          </c:spPr>
          <c:invertIfNegative val="0"/>
          <c:dLbls>
            <c:spPr>
              <a:solidFill>
                <a:srgbClr val="00FFFF"/>
              </a:solid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'4タイプと困難度'!$F$4:$F$7</c:f>
              <c:numCache>
                <c:formatCode>General</c:formatCode>
                <c:ptCount val="4"/>
                <c:pt idx="0">
                  <c:v>12.9</c:v>
                </c:pt>
                <c:pt idx="1">
                  <c:v>15.1</c:v>
                </c:pt>
                <c:pt idx="2">
                  <c:v>18.899999999999999</c:v>
                </c:pt>
                <c:pt idx="3">
                  <c:v>19.7</c:v>
                </c:pt>
              </c:numCache>
            </c:numRef>
          </c:val>
          <c:extLst>
            <c:ext xmlns:c16="http://schemas.microsoft.com/office/drawing/2014/chart" uri="{C3380CC4-5D6E-409C-BE32-E72D297353CC}">
              <c16:uniqueId val="{00000004-7641-402D-92C7-C2374C4FFF6B}"/>
            </c:ext>
          </c:extLst>
        </c:ser>
        <c:ser>
          <c:idx val="5"/>
          <c:order val="5"/>
          <c:tx>
            <c:strRef>
              <c:f>'4タイプと困難度'!$G$3</c:f>
              <c:strCache>
                <c:ptCount val="1"/>
                <c:pt idx="0">
                  <c:v>チームワークがとれない</c:v>
                </c:pt>
              </c:strCache>
            </c:strRef>
          </c:tx>
          <c:spPr>
            <a:solidFill>
              <a:srgbClr val="FF8080"/>
            </a:solidFill>
            <a:ln w="12700">
              <a:solidFill>
                <a:srgbClr val="000000"/>
              </a:solidFill>
              <a:prstDash val="solid"/>
            </a:ln>
          </c:spPr>
          <c:invertIfNegative val="0"/>
          <c:dLbls>
            <c:spPr>
              <a:solidFill>
                <a:schemeClr val="bg1"/>
              </a:solid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'4タイプと困難度'!$G$4:$G$7</c:f>
              <c:numCache>
                <c:formatCode>General</c:formatCode>
                <c:ptCount val="4"/>
                <c:pt idx="0">
                  <c:v>9</c:v>
                </c:pt>
                <c:pt idx="1">
                  <c:v>11.9</c:v>
                </c:pt>
                <c:pt idx="2">
                  <c:v>13.8</c:v>
                </c:pt>
                <c:pt idx="3">
                  <c:v>16.7</c:v>
                </c:pt>
              </c:numCache>
            </c:numRef>
          </c:val>
          <c:extLst>
            <c:ext xmlns:c16="http://schemas.microsoft.com/office/drawing/2014/chart" uri="{C3380CC4-5D6E-409C-BE32-E72D297353CC}">
              <c16:uniqueId val="{00000005-7641-402D-92C7-C2374C4FFF6B}"/>
            </c:ext>
          </c:extLst>
        </c:ser>
        <c:ser>
          <c:idx val="6"/>
          <c:order val="6"/>
          <c:tx>
            <c:strRef>
              <c:f>'4タイプと困難度'!$H$3</c:f>
              <c:strCache>
                <c:ptCount val="1"/>
                <c:pt idx="0">
                  <c:v>若者の指導が難しい</c:v>
                </c:pt>
              </c:strCache>
            </c:strRef>
          </c:tx>
          <c:spPr>
            <a:solidFill>
              <a:srgbClr val="0066CC"/>
            </a:solidFill>
            <a:ln w="12700">
              <a:solidFill>
                <a:srgbClr val="000000"/>
              </a:solidFill>
              <a:prstDash val="solid"/>
            </a:ln>
          </c:spPr>
          <c:invertIfNegative val="0"/>
          <c:dLbls>
            <c:spPr>
              <a:solidFill>
                <a:schemeClr val="bg1"/>
              </a:solid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'4タイプと困難度'!$H$4:$H$7</c:f>
              <c:numCache>
                <c:formatCode>General</c:formatCode>
                <c:ptCount val="4"/>
                <c:pt idx="0">
                  <c:v>19.899999999999999</c:v>
                </c:pt>
                <c:pt idx="1">
                  <c:v>19.899999999999999</c:v>
                </c:pt>
                <c:pt idx="2">
                  <c:v>21.2</c:v>
                </c:pt>
                <c:pt idx="3">
                  <c:v>18.2</c:v>
                </c:pt>
              </c:numCache>
            </c:numRef>
          </c:val>
          <c:extLst>
            <c:ext xmlns:c16="http://schemas.microsoft.com/office/drawing/2014/chart" uri="{C3380CC4-5D6E-409C-BE32-E72D297353CC}">
              <c16:uniqueId val="{00000006-7641-402D-92C7-C2374C4FFF6B}"/>
            </c:ext>
          </c:extLst>
        </c:ser>
        <c:ser>
          <c:idx val="7"/>
          <c:order val="7"/>
          <c:tx>
            <c:strRef>
              <c:f>'4タイプと困難度'!$I$3</c:f>
              <c:strCache>
                <c:ptCount val="1"/>
                <c:pt idx="0">
                  <c:v>非正社員管理が難しい</c:v>
                </c:pt>
              </c:strCache>
            </c:strRef>
          </c:tx>
          <c:spPr>
            <a:solidFill>
              <a:srgbClr val="CCCCFF"/>
            </a:solidFill>
            <a:ln w="12700">
              <a:solidFill>
                <a:srgbClr val="000000"/>
              </a:solidFill>
              <a:prstDash val="solid"/>
            </a:ln>
          </c:spPr>
          <c:invertIfNegative val="0"/>
          <c:dLbls>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'4タイプと困難度'!$I$4:$I$7</c:f>
              <c:numCache>
                <c:formatCode>General</c:formatCode>
                <c:ptCount val="4"/>
                <c:pt idx="0">
                  <c:v>4.9000000000000004</c:v>
                </c:pt>
                <c:pt idx="1">
                  <c:v>5.2</c:v>
                </c:pt>
                <c:pt idx="2">
                  <c:v>5.0999999999999996</c:v>
                </c:pt>
                <c:pt idx="3">
                  <c:v>2.2999999999999998</c:v>
                </c:pt>
              </c:numCache>
            </c:numRef>
          </c:val>
          <c:extLst>
            <c:ext xmlns:c16="http://schemas.microsoft.com/office/drawing/2014/chart" uri="{C3380CC4-5D6E-409C-BE32-E72D297353CC}">
              <c16:uniqueId val="{00000007-7641-402D-92C7-C2374C4FFF6B}"/>
            </c:ext>
          </c:extLst>
        </c:ser>
        <c:ser>
          <c:idx val="8"/>
          <c:order val="8"/>
          <c:tx>
            <c:strRef>
              <c:f>'4タイプと困難度'!$J$3</c:f>
              <c:strCache>
                <c:ptCount val="1"/>
                <c:pt idx="0">
                  <c:v>その他</c:v>
                </c:pt>
              </c:strCache>
            </c:strRef>
          </c:tx>
          <c:spPr>
            <a:solidFill>
              <a:srgbClr val="000080"/>
            </a:solidFill>
            <a:ln w="12700">
              <a:solidFill>
                <a:srgbClr val="000000"/>
              </a:solidFill>
              <a:prstDash val="solid"/>
            </a:ln>
          </c:spPr>
          <c:invertIfNegative val="0"/>
          <c:dLbls>
            <c:dLbl>
              <c:idx val="0"/>
              <c:layout>
                <c:manualLayout>
                  <c:x val="2.3809928264920412E-3"/>
                  <c:y val="-3.02238225246970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41-402D-92C7-C2374C4FFF6B}"/>
                </c:ext>
              </c:extLst>
            </c:dLbl>
            <c:dLbl>
              <c:idx val="1"/>
              <c:layout>
                <c:manualLayout>
                  <c:x val="1.5098043145693018E-3"/>
                  <c:y val="-3.19244516545983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41-402D-92C7-C2374C4FFF6B}"/>
                </c:ext>
              </c:extLst>
            </c:dLbl>
            <c:dLbl>
              <c:idx val="2"/>
              <c:layout>
                <c:manualLayout>
                  <c:x val="2.3809604673530006E-3"/>
                  <c:y val="-2.3011909943417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41-402D-92C7-C2374C4FFF6B}"/>
                </c:ext>
              </c:extLst>
            </c:dLbl>
            <c:dLbl>
              <c:idx val="3"/>
              <c:layout>
                <c:manualLayout>
                  <c:x val="3.2519337161706009E-3"/>
                  <c:y val="-3.7002598293303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641-402D-92C7-C2374C4FFF6B}"/>
                </c:ext>
              </c:extLst>
            </c:dLbl>
            <c:spPr>
              <a:noFill/>
              <a:ln w="25400">
                <a:noFill/>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'4タイプと困難度'!$A$4:$A$7</c:f>
              <c:strCache>
                <c:ptCount val="4"/>
                <c:pt idx="0">
                  <c:v>｢肯定型｣</c:v>
                </c:pt>
                <c:pt idx="1">
                  <c:v>｢やや肯定型｣</c:v>
                </c:pt>
                <c:pt idx="2">
                  <c:v>｢やや否定型｣</c:v>
                </c:pt>
                <c:pt idx="3">
                  <c:v>｢否定型｣</c:v>
                </c:pt>
              </c:strCache>
            </c:strRef>
          </c:cat>
          <c:val>
            <c:numRef>
              <c:f>'4タイプと困難度'!$J$4:$J$7</c:f>
              <c:numCache>
                <c:formatCode>General</c:formatCode>
                <c:ptCount val="4"/>
                <c:pt idx="0">
                  <c:v>1.9000000000000001</c:v>
                </c:pt>
                <c:pt idx="1">
                  <c:v>1.4</c:v>
                </c:pt>
                <c:pt idx="2">
                  <c:v>1.8</c:v>
                </c:pt>
                <c:pt idx="3">
                  <c:v>5.3</c:v>
                </c:pt>
              </c:numCache>
            </c:numRef>
          </c:val>
          <c:extLst>
            <c:ext xmlns:c16="http://schemas.microsoft.com/office/drawing/2014/chart" uri="{C3380CC4-5D6E-409C-BE32-E72D297353CC}">
              <c16:uniqueId val="{0000000C-7641-402D-92C7-C2374C4FFF6B}"/>
            </c:ext>
          </c:extLst>
        </c:ser>
        <c:dLbls>
          <c:showLegendKey val="0"/>
          <c:showVal val="1"/>
          <c:showCatName val="0"/>
          <c:showSerName val="0"/>
          <c:showPercent val="0"/>
          <c:showBubbleSize val="0"/>
        </c:dLbls>
        <c:gapWidth val="150"/>
        <c:overlap val="100"/>
        <c:axId val="98758016"/>
        <c:axId val="110236800"/>
      </c:barChart>
      <c:catAx>
        <c:axId val="9875801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110236800"/>
        <c:crosses val="autoZero"/>
        <c:auto val="1"/>
        <c:lblAlgn val="ctr"/>
        <c:lblOffset val="100"/>
        <c:tickLblSkip val="1"/>
        <c:tickMarkSkip val="1"/>
        <c:noMultiLvlLbl val="0"/>
      </c:catAx>
      <c:valAx>
        <c:axId val="110236800"/>
        <c:scaling>
          <c:orientation val="minMax"/>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825" b="0" i="0" u="none" strike="noStrike" baseline="0">
                <a:solidFill>
                  <a:srgbClr val="000000"/>
                </a:solidFill>
                <a:latin typeface="ＭＳ Ｐゴシック"/>
                <a:ea typeface="ＭＳ Ｐゴシック"/>
                <a:cs typeface="ＭＳ Ｐゴシック"/>
              </a:defRPr>
            </a:pPr>
            <a:endParaRPr lang="ja-JP"/>
          </a:p>
        </c:txPr>
        <c:crossAx val="98758016"/>
        <c:crosses val="autoZero"/>
        <c:crossBetween val="between"/>
      </c:valAx>
      <c:spPr>
        <a:noFill/>
        <a:ln w="12700">
          <a:solidFill>
            <a:srgbClr val="808080"/>
          </a:solidFill>
          <a:prstDash val="solid"/>
        </a:ln>
      </c:spPr>
    </c:plotArea>
    <c:legend>
      <c:legendPos val="r"/>
      <c:layout>
        <c:manualLayout>
          <c:xMode val="edge"/>
          <c:yMode val="edge"/>
          <c:x val="0.85191710792248532"/>
          <c:y val="9.3483568686613783E-2"/>
          <c:w val="0.14757037163832781"/>
          <c:h val="0.80601381886073631"/>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i="0" u="none" strike="noStrike" baseline="0">
                <a:solidFill>
                  <a:srgbClr val="000000"/>
                </a:solidFill>
                <a:latin typeface="ＭＳ Ｐゴシック"/>
                <a:ea typeface="ＭＳ Ｐゴシック"/>
                <a:cs typeface="ＭＳ Ｐゴシック"/>
              </a:defRPr>
            </a:pPr>
            <a:r>
              <a:rPr lang="ja-JP" altLang="en-US" sz="1800" b="0" i="0" u="none" strike="noStrike" baseline="0">
                <a:solidFill>
                  <a:srgbClr val="000000"/>
                </a:solidFill>
                <a:latin typeface="ＭＳ Ｐゴシック"/>
                <a:ea typeface="ＭＳ Ｐゴシック"/>
              </a:rPr>
              <a:t>コミュニケーション基本方針</a:t>
            </a:r>
            <a:r>
              <a:rPr lang="en-US" altLang="ja-JP" sz="1800" b="0" i="0" u="none" strike="noStrike" baseline="0">
                <a:solidFill>
                  <a:srgbClr val="000000"/>
                </a:solidFill>
                <a:latin typeface="ＭＳ Ｐゴシック"/>
                <a:ea typeface="ＭＳ Ｐゴシック"/>
              </a:rPr>
              <a:t>4</a:t>
            </a:r>
            <a:r>
              <a:rPr lang="ja-JP" altLang="en-US" sz="1800" b="0" i="0" u="none" strike="noStrike" baseline="0">
                <a:solidFill>
                  <a:srgbClr val="000000"/>
                </a:solidFill>
                <a:latin typeface="ＭＳ Ｐゴシック"/>
                <a:ea typeface="ＭＳ Ｐゴシック"/>
              </a:rPr>
              <a:t>タイプと従業員の経営への協力度</a:t>
            </a:r>
            <a:r>
              <a:rPr lang="en-US" altLang="ja-JP" sz="1800" b="0" i="0" u="none" strike="noStrike" baseline="0">
                <a:solidFill>
                  <a:srgbClr val="000000"/>
                </a:solidFill>
                <a:latin typeface="ＭＳ Ｐゴシック"/>
                <a:ea typeface="ＭＳ Ｐゴシック"/>
              </a:rPr>
              <a:t>:</a:t>
            </a:r>
          </a:p>
          <a:p>
            <a:pPr>
              <a:defRPr sz="1800" b="0" i="0" u="none" strike="noStrike" baseline="0">
                <a:solidFill>
                  <a:srgbClr val="000000"/>
                </a:solidFill>
                <a:latin typeface="ＭＳ Ｐゴシック"/>
                <a:ea typeface="ＭＳ Ｐゴシック"/>
                <a:cs typeface="ＭＳ Ｐゴシック"/>
              </a:defRPr>
            </a:pPr>
            <a:r>
              <a:rPr lang="ja-JP" altLang="en-US" sz="1800" b="0" i="0" u="none" strike="noStrike" baseline="0">
                <a:solidFill>
                  <a:srgbClr val="000000"/>
                </a:solidFill>
                <a:latin typeface="ＭＳ Ｐゴシック"/>
                <a:ea typeface="ＭＳ Ｐゴシック"/>
              </a:rPr>
              <a:t>従業員は経営に対して協力的である（％）</a:t>
            </a:r>
          </a:p>
        </c:rich>
      </c:tx>
      <c:layout>
        <c:manualLayout>
          <c:xMode val="edge"/>
          <c:yMode val="edge"/>
          <c:x val="0.21142007711998961"/>
          <c:y val="4.065040650406504E-2"/>
        </c:manualLayout>
      </c:layout>
      <c:overlay val="0"/>
      <c:spPr>
        <a:noFill/>
        <a:ln w="25400">
          <a:noFill/>
        </a:ln>
      </c:spPr>
    </c:title>
    <c:autoTitleDeleted val="0"/>
    <c:plotArea>
      <c:layout>
        <c:manualLayout>
          <c:layoutTarget val="inner"/>
          <c:xMode val="edge"/>
          <c:yMode val="edge"/>
          <c:x val="7.8703822313582528E-2"/>
          <c:y val="0.17073238508473701"/>
          <c:w val="0.73302579605788698"/>
          <c:h val="0.66666931318802591"/>
        </c:manualLayout>
      </c:layout>
      <c:barChart>
        <c:barDir val="col"/>
        <c:grouping val="stacked"/>
        <c:varyColors val="0"/>
        <c:ser>
          <c:idx val="0"/>
          <c:order val="0"/>
          <c:tx>
            <c:strRef>
              <c:f>'4タイプと経営協力度'!$B$3</c:f>
              <c:strCache>
                <c:ptCount val="1"/>
                <c:pt idx="0">
                  <c:v>そう思う</c:v>
                </c:pt>
              </c:strCache>
            </c:strRef>
          </c:tx>
          <c:spPr>
            <a:solidFill>
              <a:srgbClr val="9999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'4タイプと経営協力度'!$A$4:$A$7</c:f>
              <c:strCache>
                <c:ptCount val="4"/>
                <c:pt idx="0">
                  <c:v>｢肯定型｣</c:v>
                </c:pt>
                <c:pt idx="1">
                  <c:v>｢やや肯定型｣</c:v>
                </c:pt>
                <c:pt idx="2">
                  <c:v>｢やや否定型｣</c:v>
                </c:pt>
                <c:pt idx="3">
                  <c:v>｢否定型｣</c:v>
                </c:pt>
              </c:strCache>
            </c:strRef>
          </c:cat>
          <c:val>
            <c:numRef>
              <c:f>'4タイプと経営協力度'!$B$4:$B$7</c:f>
              <c:numCache>
                <c:formatCode>General</c:formatCode>
                <c:ptCount val="4"/>
                <c:pt idx="0">
                  <c:v>38</c:v>
                </c:pt>
                <c:pt idx="1">
                  <c:v>23.5</c:v>
                </c:pt>
                <c:pt idx="2">
                  <c:v>21.4</c:v>
                </c:pt>
                <c:pt idx="3">
                  <c:v>25</c:v>
                </c:pt>
              </c:numCache>
            </c:numRef>
          </c:val>
          <c:extLst>
            <c:ext xmlns:c16="http://schemas.microsoft.com/office/drawing/2014/chart" uri="{C3380CC4-5D6E-409C-BE32-E72D297353CC}">
              <c16:uniqueId val="{00000000-66D7-42DC-83B6-99938EE45CB2}"/>
            </c:ext>
          </c:extLst>
        </c:ser>
        <c:ser>
          <c:idx val="1"/>
          <c:order val="1"/>
          <c:tx>
            <c:strRef>
              <c:f>'4タイプと経営協力度'!$C$3</c:f>
              <c:strCache>
                <c:ptCount val="1"/>
                <c:pt idx="0">
                  <c:v>まあそう思う</c:v>
                </c:pt>
              </c:strCache>
            </c:strRef>
          </c:tx>
          <c:spPr>
            <a:solidFill>
              <a:srgbClr val="993366"/>
            </a:solidFill>
            <a:ln w="12700">
              <a:solidFill>
                <a:srgbClr val="000000"/>
              </a:solidFill>
              <a:prstDash val="solid"/>
            </a:ln>
          </c:spPr>
          <c:invertIfNegative val="0"/>
          <c:dLbls>
            <c:spPr>
              <a:solidFill>
                <a:srgbClr val="00FFFF"/>
              </a:solid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'4タイプと経営協力度'!$A$4:$A$7</c:f>
              <c:strCache>
                <c:ptCount val="4"/>
                <c:pt idx="0">
                  <c:v>｢肯定型｣</c:v>
                </c:pt>
                <c:pt idx="1">
                  <c:v>｢やや肯定型｣</c:v>
                </c:pt>
                <c:pt idx="2">
                  <c:v>｢やや否定型｣</c:v>
                </c:pt>
                <c:pt idx="3">
                  <c:v>｢否定型｣</c:v>
                </c:pt>
              </c:strCache>
            </c:strRef>
          </c:cat>
          <c:val>
            <c:numRef>
              <c:f>'4タイプと経営協力度'!$C$4:$C$7</c:f>
              <c:numCache>
                <c:formatCode>General</c:formatCode>
                <c:ptCount val="4"/>
                <c:pt idx="0">
                  <c:v>49.1</c:v>
                </c:pt>
                <c:pt idx="1">
                  <c:v>62.4</c:v>
                </c:pt>
                <c:pt idx="2">
                  <c:v>58.2</c:v>
                </c:pt>
                <c:pt idx="3">
                  <c:v>47</c:v>
                </c:pt>
              </c:numCache>
            </c:numRef>
          </c:val>
          <c:extLst>
            <c:ext xmlns:c16="http://schemas.microsoft.com/office/drawing/2014/chart" uri="{C3380CC4-5D6E-409C-BE32-E72D297353CC}">
              <c16:uniqueId val="{00000001-66D7-42DC-83B6-99938EE45CB2}"/>
            </c:ext>
          </c:extLst>
        </c:ser>
        <c:ser>
          <c:idx val="2"/>
          <c:order val="2"/>
          <c:tx>
            <c:strRef>
              <c:f>'4タイプと経営協力度'!$D$3</c:f>
              <c:strCache>
                <c:ptCount val="1"/>
                <c:pt idx="0">
                  <c:v>あまりそう思わない</c:v>
                </c:pt>
              </c:strCache>
            </c:strRef>
          </c:tx>
          <c:spPr>
            <a:solidFill>
              <a:srgbClr val="FFFFCC"/>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'4タイプと経営協力度'!$A$4:$A$7</c:f>
              <c:strCache>
                <c:ptCount val="4"/>
                <c:pt idx="0">
                  <c:v>｢肯定型｣</c:v>
                </c:pt>
                <c:pt idx="1">
                  <c:v>｢やや肯定型｣</c:v>
                </c:pt>
                <c:pt idx="2">
                  <c:v>｢やや否定型｣</c:v>
                </c:pt>
                <c:pt idx="3">
                  <c:v>｢否定型｣</c:v>
                </c:pt>
              </c:strCache>
            </c:strRef>
          </c:cat>
          <c:val>
            <c:numRef>
              <c:f>'4タイプと経営協力度'!$D$4:$D$7</c:f>
              <c:numCache>
                <c:formatCode>General</c:formatCode>
                <c:ptCount val="4"/>
                <c:pt idx="0">
                  <c:v>8.9</c:v>
                </c:pt>
                <c:pt idx="1">
                  <c:v>10.4</c:v>
                </c:pt>
                <c:pt idx="2">
                  <c:v>15.5</c:v>
                </c:pt>
                <c:pt idx="3">
                  <c:v>22.7</c:v>
                </c:pt>
              </c:numCache>
            </c:numRef>
          </c:val>
          <c:extLst>
            <c:ext xmlns:c16="http://schemas.microsoft.com/office/drawing/2014/chart" uri="{C3380CC4-5D6E-409C-BE32-E72D297353CC}">
              <c16:uniqueId val="{00000002-66D7-42DC-83B6-99938EE45CB2}"/>
            </c:ext>
          </c:extLst>
        </c:ser>
        <c:ser>
          <c:idx val="3"/>
          <c:order val="3"/>
          <c:tx>
            <c:strRef>
              <c:f>'4タイプと経営協力度'!$E$3</c:f>
              <c:strCache>
                <c:ptCount val="1"/>
                <c:pt idx="0">
                  <c:v>そう思わない</c:v>
                </c:pt>
              </c:strCache>
            </c:strRef>
          </c:tx>
          <c:spPr>
            <a:solidFill>
              <a:srgbClr val="CCFF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'4タイプと経営協力度'!$A$4:$A$7</c:f>
              <c:strCache>
                <c:ptCount val="4"/>
                <c:pt idx="0">
                  <c:v>｢肯定型｣</c:v>
                </c:pt>
                <c:pt idx="1">
                  <c:v>｢やや肯定型｣</c:v>
                </c:pt>
                <c:pt idx="2">
                  <c:v>｢やや否定型｣</c:v>
                </c:pt>
                <c:pt idx="3">
                  <c:v>｢否定型｣</c:v>
                </c:pt>
              </c:strCache>
            </c:strRef>
          </c:cat>
          <c:val>
            <c:numRef>
              <c:f>'4タイプと経営協力度'!$E$4:$E$7</c:f>
              <c:numCache>
                <c:formatCode>General</c:formatCode>
                <c:ptCount val="4"/>
                <c:pt idx="0">
                  <c:v>1.6</c:v>
                </c:pt>
                <c:pt idx="1">
                  <c:v>1.7</c:v>
                </c:pt>
                <c:pt idx="2">
                  <c:v>2.9</c:v>
                </c:pt>
                <c:pt idx="3">
                  <c:v>4.5</c:v>
                </c:pt>
              </c:numCache>
            </c:numRef>
          </c:val>
          <c:extLst>
            <c:ext xmlns:c16="http://schemas.microsoft.com/office/drawing/2014/chart" uri="{C3380CC4-5D6E-409C-BE32-E72D297353CC}">
              <c16:uniqueId val="{00000003-66D7-42DC-83B6-99938EE45CB2}"/>
            </c:ext>
          </c:extLst>
        </c:ser>
        <c:dLbls>
          <c:showLegendKey val="0"/>
          <c:showVal val="1"/>
          <c:showCatName val="0"/>
          <c:showSerName val="0"/>
          <c:showPercent val="0"/>
          <c:showBubbleSize val="0"/>
        </c:dLbls>
        <c:gapWidth val="150"/>
        <c:overlap val="100"/>
        <c:axId val="110279296"/>
        <c:axId val="110301568"/>
      </c:barChart>
      <c:catAx>
        <c:axId val="11027929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10301568"/>
        <c:crosses val="autoZero"/>
        <c:auto val="1"/>
        <c:lblAlgn val="ctr"/>
        <c:lblOffset val="100"/>
        <c:tickLblSkip val="1"/>
        <c:tickMarkSkip val="1"/>
        <c:noMultiLvlLbl val="0"/>
      </c:catAx>
      <c:valAx>
        <c:axId val="110301568"/>
        <c:scaling>
          <c:orientation val="minMax"/>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10279296"/>
        <c:crosses val="autoZero"/>
        <c:crossBetween val="between"/>
      </c:valAx>
      <c:spPr>
        <a:noFill/>
        <a:ln w="12700">
          <a:solidFill>
            <a:srgbClr val="808080"/>
          </a:solidFill>
          <a:prstDash val="solid"/>
        </a:ln>
      </c:spPr>
    </c:plotArea>
    <c:legend>
      <c:legendPos val="r"/>
      <c:layout>
        <c:manualLayout>
          <c:xMode val="edge"/>
          <c:yMode val="edge"/>
          <c:x val="0.83721632554176439"/>
          <c:y val="0.22405406458821439"/>
          <c:w val="0.15198268425020339"/>
          <c:h val="0.61334768242034743"/>
        </c:manualLayout>
      </c:layout>
      <c:overlay val="0"/>
      <c:spPr>
        <a:solidFill>
          <a:srgbClr val="FFFFFF"/>
        </a:solidFill>
        <a:ln w="3175">
          <a:solidFill>
            <a:srgbClr val="000000"/>
          </a:solidFill>
          <a:prstDash val="solid"/>
        </a:ln>
      </c:spPr>
      <c:txPr>
        <a:bodyPr/>
        <a:lstStyle/>
        <a:p>
          <a:pPr>
            <a:defRPr sz="18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ja-JP" altLang="en-US" sz="1200"/>
              <a:t>経営危機の克服状況</a:t>
            </a:r>
          </a:p>
        </c:rich>
      </c:tx>
      <c:overlay val="0"/>
    </c:title>
    <c:autoTitleDeleted val="0"/>
    <c:plotArea>
      <c:layout>
        <c:manualLayout>
          <c:layoutTarget val="inner"/>
          <c:xMode val="edge"/>
          <c:yMode val="edge"/>
          <c:x val="9.5982631800654541E-2"/>
          <c:y val="7.7630178343887371E-2"/>
          <c:w val="0.7211087325279073"/>
          <c:h val="0.69119923807925543"/>
        </c:manualLayout>
      </c:layout>
      <c:barChart>
        <c:barDir val="col"/>
        <c:grouping val="stacked"/>
        <c:varyColors val="0"/>
        <c:ser>
          <c:idx val="0"/>
          <c:order val="0"/>
          <c:tx>
            <c:strRef>
              <c:f>経営危機の克服状況!$B$1</c:f>
              <c:strCache>
                <c:ptCount val="1"/>
                <c:pt idx="0">
                  <c:v>完全に克服した</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経営危機の克服状況!$A$2:$A$8</c:f>
              <c:strCache>
                <c:ptCount val="7"/>
                <c:pt idx="0">
                  <c:v>全体</c:v>
                </c:pt>
                <c:pt idx="1">
                  <c:v>肯定型</c:v>
                </c:pt>
                <c:pt idx="2">
                  <c:v>やや肯定型</c:v>
                </c:pt>
                <c:pt idx="3">
                  <c:v>やや否定型</c:v>
                </c:pt>
                <c:pt idx="4">
                  <c:v>否定型</c:v>
                </c:pt>
                <c:pt idx="5">
                  <c:v>非同友会</c:v>
                </c:pt>
                <c:pt idx="6">
                  <c:v>同友会</c:v>
                </c:pt>
              </c:strCache>
            </c:strRef>
          </c:cat>
          <c:val>
            <c:numRef>
              <c:f>経営危機の克服状況!$B$2:$B$8</c:f>
              <c:numCache>
                <c:formatCode>0.0</c:formatCode>
                <c:ptCount val="7"/>
                <c:pt idx="0">
                  <c:v>16.100000000000001</c:v>
                </c:pt>
                <c:pt idx="1">
                  <c:v>20</c:v>
                </c:pt>
                <c:pt idx="2">
                  <c:v>10.3</c:v>
                </c:pt>
                <c:pt idx="3">
                  <c:v>21.1</c:v>
                </c:pt>
                <c:pt idx="4">
                  <c:v>18.2</c:v>
                </c:pt>
                <c:pt idx="5">
                  <c:v>13</c:v>
                </c:pt>
                <c:pt idx="6">
                  <c:v>20.3</c:v>
                </c:pt>
              </c:numCache>
            </c:numRef>
          </c:val>
          <c:extLst>
            <c:ext xmlns:c16="http://schemas.microsoft.com/office/drawing/2014/chart" uri="{C3380CC4-5D6E-409C-BE32-E72D297353CC}">
              <c16:uniqueId val="{00000000-6466-44A2-8CC2-6477AEE7B78C}"/>
            </c:ext>
          </c:extLst>
        </c:ser>
        <c:ser>
          <c:idx val="1"/>
          <c:order val="1"/>
          <c:tx>
            <c:strRef>
              <c:f>経営危機の克服状況!$C$1</c:f>
              <c:strCache>
                <c:ptCount val="1"/>
                <c:pt idx="0">
                  <c:v>克服中である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経営危機の克服状況!$A$2:$A$8</c:f>
              <c:strCache>
                <c:ptCount val="7"/>
                <c:pt idx="0">
                  <c:v>全体</c:v>
                </c:pt>
                <c:pt idx="1">
                  <c:v>肯定型</c:v>
                </c:pt>
                <c:pt idx="2">
                  <c:v>やや肯定型</c:v>
                </c:pt>
                <c:pt idx="3">
                  <c:v>やや否定型</c:v>
                </c:pt>
                <c:pt idx="4">
                  <c:v>否定型</c:v>
                </c:pt>
                <c:pt idx="5">
                  <c:v>非同友会</c:v>
                </c:pt>
                <c:pt idx="6">
                  <c:v>同友会</c:v>
                </c:pt>
              </c:strCache>
            </c:strRef>
          </c:cat>
          <c:val>
            <c:numRef>
              <c:f>経営危機の克服状況!$C$2:$C$8</c:f>
              <c:numCache>
                <c:formatCode>0.0</c:formatCode>
                <c:ptCount val="7"/>
                <c:pt idx="0">
                  <c:v>45.6</c:v>
                </c:pt>
                <c:pt idx="1">
                  <c:v>47.3</c:v>
                </c:pt>
                <c:pt idx="2">
                  <c:v>47.7</c:v>
                </c:pt>
                <c:pt idx="3">
                  <c:v>39</c:v>
                </c:pt>
                <c:pt idx="4">
                  <c:v>39.4</c:v>
                </c:pt>
                <c:pt idx="5">
                  <c:v>43.8</c:v>
                </c:pt>
                <c:pt idx="6">
                  <c:v>48</c:v>
                </c:pt>
              </c:numCache>
            </c:numRef>
          </c:val>
          <c:extLst>
            <c:ext xmlns:c16="http://schemas.microsoft.com/office/drawing/2014/chart" uri="{C3380CC4-5D6E-409C-BE32-E72D297353CC}">
              <c16:uniqueId val="{00000001-6466-44A2-8CC2-6477AEE7B78C}"/>
            </c:ext>
          </c:extLst>
        </c:ser>
        <c:ser>
          <c:idx val="2"/>
          <c:order val="2"/>
          <c:tx>
            <c:strRef>
              <c:f>経営危機の克服状況!$D$1</c:f>
              <c:strCache>
                <c:ptCount val="1"/>
                <c:pt idx="0">
                  <c:v>まだ克服していない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経営危機の克服状況!$A$2:$A$8</c:f>
              <c:strCache>
                <c:ptCount val="7"/>
                <c:pt idx="0">
                  <c:v>全体</c:v>
                </c:pt>
                <c:pt idx="1">
                  <c:v>肯定型</c:v>
                </c:pt>
                <c:pt idx="2">
                  <c:v>やや肯定型</c:v>
                </c:pt>
                <c:pt idx="3">
                  <c:v>やや否定型</c:v>
                </c:pt>
                <c:pt idx="4">
                  <c:v>否定型</c:v>
                </c:pt>
                <c:pt idx="5">
                  <c:v>非同友会</c:v>
                </c:pt>
                <c:pt idx="6">
                  <c:v>同友会</c:v>
                </c:pt>
              </c:strCache>
            </c:strRef>
          </c:cat>
          <c:val>
            <c:numRef>
              <c:f>経営危機の克服状況!$D$2:$D$8</c:f>
              <c:numCache>
                <c:formatCode>0.0</c:formatCode>
                <c:ptCount val="7"/>
                <c:pt idx="0">
                  <c:v>22.4</c:v>
                </c:pt>
                <c:pt idx="1">
                  <c:v>18.8</c:v>
                </c:pt>
                <c:pt idx="2">
                  <c:v>24.6</c:v>
                </c:pt>
                <c:pt idx="3">
                  <c:v>26</c:v>
                </c:pt>
                <c:pt idx="4">
                  <c:v>18.2</c:v>
                </c:pt>
                <c:pt idx="5">
                  <c:v>24.4</c:v>
                </c:pt>
                <c:pt idx="6">
                  <c:v>19.600000000000001</c:v>
                </c:pt>
              </c:numCache>
            </c:numRef>
          </c:val>
          <c:extLst>
            <c:ext xmlns:c16="http://schemas.microsoft.com/office/drawing/2014/chart" uri="{C3380CC4-5D6E-409C-BE32-E72D297353CC}">
              <c16:uniqueId val="{00000002-6466-44A2-8CC2-6477AEE7B78C}"/>
            </c:ext>
          </c:extLst>
        </c:ser>
        <c:ser>
          <c:idx val="3"/>
          <c:order val="3"/>
          <c:tx>
            <c:strRef>
              <c:f>経営危機の克服状況!$E$1</c:f>
              <c:strCache>
                <c:ptCount val="1"/>
                <c:pt idx="0">
                  <c:v>経営危機が悪化している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経営危機の克服状況!$A$2:$A$8</c:f>
              <c:strCache>
                <c:ptCount val="7"/>
                <c:pt idx="0">
                  <c:v>全体</c:v>
                </c:pt>
                <c:pt idx="1">
                  <c:v>肯定型</c:v>
                </c:pt>
                <c:pt idx="2">
                  <c:v>やや肯定型</c:v>
                </c:pt>
                <c:pt idx="3">
                  <c:v>やや否定型</c:v>
                </c:pt>
                <c:pt idx="4">
                  <c:v>否定型</c:v>
                </c:pt>
                <c:pt idx="5">
                  <c:v>非同友会</c:v>
                </c:pt>
                <c:pt idx="6">
                  <c:v>同友会</c:v>
                </c:pt>
              </c:strCache>
            </c:strRef>
          </c:cat>
          <c:val>
            <c:numRef>
              <c:f>経営危機の克服状況!$E$2:$E$8</c:f>
              <c:numCache>
                <c:formatCode>0.0</c:formatCode>
                <c:ptCount val="7"/>
                <c:pt idx="0">
                  <c:v>6.5</c:v>
                </c:pt>
                <c:pt idx="1">
                  <c:v>4.0999999999999996</c:v>
                </c:pt>
                <c:pt idx="2">
                  <c:v>7.5</c:v>
                </c:pt>
                <c:pt idx="3">
                  <c:v>4.0999999999999996</c:v>
                </c:pt>
                <c:pt idx="4">
                  <c:v>21.2</c:v>
                </c:pt>
                <c:pt idx="5">
                  <c:v>7.9</c:v>
                </c:pt>
                <c:pt idx="6">
                  <c:v>4.7</c:v>
                </c:pt>
              </c:numCache>
            </c:numRef>
          </c:val>
          <c:extLst>
            <c:ext xmlns:c16="http://schemas.microsoft.com/office/drawing/2014/chart" uri="{C3380CC4-5D6E-409C-BE32-E72D297353CC}">
              <c16:uniqueId val="{00000003-6466-44A2-8CC2-6477AEE7B78C}"/>
            </c:ext>
          </c:extLst>
        </c:ser>
        <c:dLbls>
          <c:showLegendKey val="0"/>
          <c:showVal val="0"/>
          <c:showCatName val="0"/>
          <c:showSerName val="0"/>
          <c:showPercent val="0"/>
          <c:showBubbleSize val="0"/>
        </c:dLbls>
        <c:gapWidth val="55"/>
        <c:overlap val="100"/>
        <c:axId val="130401408"/>
        <c:axId val="130402944"/>
      </c:barChart>
      <c:catAx>
        <c:axId val="130401408"/>
        <c:scaling>
          <c:orientation val="minMax"/>
        </c:scaling>
        <c:delete val="0"/>
        <c:axPos val="b"/>
        <c:numFmt formatCode="General" sourceLinked="0"/>
        <c:majorTickMark val="none"/>
        <c:minorTickMark val="none"/>
        <c:tickLblPos val="nextTo"/>
        <c:crossAx val="130402944"/>
        <c:crosses val="autoZero"/>
        <c:auto val="1"/>
        <c:lblAlgn val="ctr"/>
        <c:lblOffset val="100"/>
        <c:noMultiLvlLbl val="0"/>
      </c:catAx>
      <c:valAx>
        <c:axId val="130402944"/>
        <c:scaling>
          <c:orientation val="minMax"/>
          <c:max val="100"/>
        </c:scaling>
        <c:delete val="0"/>
        <c:axPos val="l"/>
        <c:majorGridlines/>
        <c:numFmt formatCode="0.0" sourceLinked="1"/>
        <c:majorTickMark val="none"/>
        <c:minorTickMark val="none"/>
        <c:tickLblPos val="nextTo"/>
        <c:crossAx val="130401408"/>
        <c:crosses val="autoZero"/>
        <c:crossBetween val="between"/>
      </c:valAx>
    </c:plotArea>
    <c:legend>
      <c:legendPos val="r"/>
      <c:layout>
        <c:manualLayout>
          <c:xMode val="edge"/>
          <c:yMode val="edge"/>
          <c:x val="0.83543194750508776"/>
          <c:y val="0.12888699078060839"/>
          <c:w val="0.14760802469135803"/>
          <c:h val="0.64834012044501077"/>
        </c:manualLayout>
      </c:layout>
      <c:overlay val="0"/>
      <c:txPr>
        <a:bodyPr/>
        <a:lstStyle/>
        <a:p>
          <a:pPr>
            <a:defRPr sz="1800"/>
          </a:pPr>
          <a:endParaRPr lang="ja-JP"/>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t>リーマンショック経営危機克服の措置</a:t>
            </a:r>
          </a:p>
        </c:rich>
      </c:tx>
      <c:overlay val="0"/>
    </c:title>
    <c:autoTitleDeleted val="0"/>
    <c:plotArea>
      <c:layout>
        <c:manualLayout>
          <c:layoutTarget val="inner"/>
          <c:xMode val="edge"/>
          <c:yMode val="edge"/>
          <c:x val="0.42323067294490813"/>
          <c:y val="7.3248935413278121E-2"/>
          <c:w val="0.57346597592903881"/>
          <c:h val="0.90818566621008456"/>
        </c:manualLayout>
      </c:layout>
      <c:barChart>
        <c:barDir val="bar"/>
        <c:grouping val="clustered"/>
        <c:varyColors val="0"/>
        <c:ser>
          <c:idx val="0"/>
          <c:order val="0"/>
          <c:tx>
            <c:strRef>
              <c:f>リーマンショック経営危機克服の措置!$A$2</c:f>
              <c:strCache>
                <c:ptCount val="1"/>
                <c:pt idx="0">
                  <c:v>全体</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リーマンショック経営危機克服の措置!$B$2:$J$2</c:f>
              <c:numCache>
                <c:formatCode>0.0</c:formatCode>
                <c:ptCount val="9"/>
                <c:pt idx="0">
                  <c:v>10.3</c:v>
                </c:pt>
                <c:pt idx="1">
                  <c:v>49.6</c:v>
                </c:pt>
                <c:pt idx="2">
                  <c:v>49.1</c:v>
                </c:pt>
                <c:pt idx="3">
                  <c:v>22.1</c:v>
                </c:pt>
                <c:pt idx="4">
                  <c:v>34.4</c:v>
                </c:pt>
                <c:pt idx="5">
                  <c:v>48.8</c:v>
                </c:pt>
                <c:pt idx="6">
                  <c:v>5.2</c:v>
                </c:pt>
                <c:pt idx="7">
                  <c:v>1.6</c:v>
                </c:pt>
                <c:pt idx="8">
                  <c:v>7.3</c:v>
                </c:pt>
              </c:numCache>
            </c:numRef>
          </c:val>
          <c:extLst>
            <c:ext xmlns:c16="http://schemas.microsoft.com/office/drawing/2014/chart" uri="{C3380CC4-5D6E-409C-BE32-E72D297353CC}">
              <c16:uniqueId val="{00000000-7AD6-4807-9853-CDC51C753C67}"/>
            </c:ext>
          </c:extLst>
        </c:ser>
        <c:ser>
          <c:idx val="1"/>
          <c:order val="1"/>
          <c:tx>
            <c:strRef>
              <c:f>リーマンショック経営危機克服の措置!$A$3</c:f>
              <c:strCache>
                <c:ptCount val="1"/>
                <c:pt idx="0">
                  <c:v>肯定型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リーマンショック経営危機克服の措置!$B$3:$J$3</c:f>
              <c:numCache>
                <c:formatCode>0.0</c:formatCode>
                <c:ptCount val="9"/>
                <c:pt idx="0">
                  <c:v>19.2</c:v>
                </c:pt>
                <c:pt idx="1">
                  <c:v>56.7</c:v>
                </c:pt>
                <c:pt idx="2">
                  <c:v>54.3</c:v>
                </c:pt>
                <c:pt idx="3">
                  <c:v>26.9</c:v>
                </c:pt>
                <c:pt idx="4">
                  <c:v>40.4</c:v>
                </c:pt>
                <c:pt idx="5">
                  <c:v>48.2</c:v>
                </c:pt>
                <c:pt idx="6">
                  <c:v>4.9000000000000004</c:v>
                </c:pt>
                <c:pt idx="7">
                  <c:v>2.9</c:v>
                </c:pt>
                <c:pt idx="8">
                  <c:v>6.9</c:v>
                </c:pt>
              </c:numCache>
            </c:numRef>
          </c:val>
          <c:extLst>
            <c:ext xmlns:c16="http://schemas.microsoft.com/office/drawing/2014/chart" uri="{C3380CC4-5D6E-409C-BE32-E72D297353CC}">
              <c16:uniqueId val="{00000001-7AD6-4807-9853-CDC51C753C67}"/>
            </c:ext>
          </c:extLst>
        </c:ser>
        <c:ser>
          <c:idx val="2"/>
          <c:order val="2"/>
          <c:tx>
            <c:strRef>
              <c:f>リーマンショック経営危機克服の措置!$A$4</c:f>
              <c:strCache>
                <c:ptCount val="1"/>
                <c:pt idx="0">
                  <c:v>やや肯定型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リーマンショック経営危機克服の措置!$B$4:$J$4</c:f>
              <c:numCache>
                <c:formatCode>0.0</c:formatCode>
                <c:ptCount val="9"/>
                <c:pt idx="0">
                  <c:v>5.7</c:v>
                </c:pt>
                <c:pt idx="1">
                  <c:v>49.5</c:v>
                </c:pt>
                <c:pt idx="2">
                  <c:v>48.4</c:v>
                </c:pt>
                <c:pt idx="3">
                  <c:v>19.600000000000001</c:v>
                </c:pt>
                <c:pt idx="4">
                  <c:v>32.700000000000003</c:v>
                </c:pt>
                <c:pt idx="5">
                  <c:v>50.9</c:v>
                </c:pt>
                <c:pt idx="6">
                  <c:v>5.7</c:v>
                </c:pt>
                <c:pt idx="7">
                  <c:v>1.1000000000000001</c:v>
                </c:pt>
                <c:pt idx="8">
                  <c:v>7.1</c:v>
                </c:pt>
              </c:numCache>
            </c:numRef>
          </c:val>
          <c:extLst>
            <c:ext xmlns:c16="http://schemas.microsoft.com/office/drawing/2014/chart" uri="{C3380CC4-5D6E-409C-BE32-E72D297353CC}">
              <c16:uniqueId val="{00000002-7AD6-4807-9853-CDC51C753C67}"/>
            </c:ext>
          </c:extLst>
        </c:ser>
        <c:ser>
          <c:idx val="3"/>
          <c:order val="3"/>
          <c:tx>
            <c:strRef>
              <c:f>リーマンショック経営危機克服の措置!$A$5</c:f>
              <c:strCache>
                <c:ptCount val="1"/>
                <c:pt idx="0">
                  <c:v>やや否定型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リーマンショック経営危機克服の措置!$B$5:$J$5</c:f>
              <c:numCache>
                <c:formatCode>0.0</c:formatCode>
                <c:ptCount val="9"/>
                <c:pt idx="0">
                  <c:v>4.0999999999999996</c:v>
                </c:pt>
                <c:pt idx="1">
                  <c:v>40.700000000000003</c:v>
                </c:pt>
                <c:pt idx="2">
                  <c:v>40.700000000000003</c:v>
                </c:pt>
                <c:pt idx="3">
                  <c:v>21.1</c:v>
                </c:pt>
                <c:pt idx="4">
                  <c:v>26.8</c:v>
                </c:pt>
                <c:pt idx="5">
                  <c:v>48.8</c:v>
                </c:pt>
                <c:pt idx="6">
                  <c:v>4.0999999999999996</c:v>
                </c:pt>
                <c:pt idx="7">
                  <c:v>0.8</c:v>
                </c:pt>
                <c:pt idx="8">
                  <c:v>7.3</c:v>
                </c:pt>
              </c:numCache>
            </c:numRef>
          </c:val>
          <c:extLst>
            <c:ext xmlns:c16="http://schemas.microsoft.com/office/drawing/2014/chart" uri="{C3380CC4-5D6E-409C-BE32-E72D297353CC}">
              <c16:uniqueId val="{00000003-7AD6-4807-9853-CDC51C753C67}"/>
            </c:ext>
          </c:extLst>
        </c:ser>
        <c:ser>
          <c:idx val="4"/>
          <c:order val="4"/>
          <c:tx>
            <c:strRef>
              <c:f>リーマンショック経営危機克服の措置!$A$6</c:f>
              <c:strCache>
                <c:ptCount val="1"/>
                <c:pt idx="0">
                  <c:v>否定型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リーマンショック経営危機克服の措置!$B$6:$J$6</c:f>
              <c:numCache>
                <c:formatCode>0.0</c:formatCode>
                <c:ptCount val="9"/>
                <c:pt idx="0">
                  <c:v>6.1</c:v>
                </c:pt>
                <c:pt idx="1">
                  <c:v>36.4</c:v>
                </c:pt>
                <c:pt idx="2">
                  <c:v>45.5</c:v>
                </c:pt>
                <c:pt idx="3">
                  <c:v>9.1</c:v>
                </c:pt>
                <c:pt idx="4">
                  <c:v>30.3</c:v>
                </c:pt>
                <c:pt idx="5">
                  <c:v>36.4</c:v>
                </c:pt>
                <c:pt idx="6">
                  <c:v>3</c:v>
                </c:pt>
                <c:pt idx="7">
                  <c:v>0</c:v>
                </c:pt>
                <c:pt idx="8">
                  <c:v>12.1</c:v>
                </c:pt>
              </c:numCache>
            </c:numRef>
          </c:val>
          <c:extLst>
            <c:ext xmlns:c16="http://schemas.microsoft.com/office/drawing/2014/chart" uri="{C3380CC4-5D6E-409C-BE32-E72D297353CC}">
              <c16:uniqueId val="{00000004-7AD6-4807-9853-CDC51C753C67}"/>
            </c:ext>
          </c:extLst>
        </c:ser>
        <c:ser>
          <c:idx val="5"/>
          <c:order val="5"/>
          <c:tx>
            <c:strRef>
              <c:f>リーマンショック経営危機克服の措置!$A$7</c:f>
              <c:strCache>
                <c:ptCount val="1"/>
                <c:pt idx="0">
                  <c:v>非同友会</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リーマンショック経営危機克服の措置!$B$7:$J$7</c:f>
              <c:numCache>
                <c:formatCode>0.0</c:formatCode>
                <c:ptCount val="9"/>
                <c:pt idx="0">
                  <c:v>6.6</c:v>
                </c:pt>
                <c:pt idx="1">
                  <c:v>48.1</c:v>
                </c:pt>
                <c:pt idx="2">
                  <c:v>46.8</c:v>
                </c:pt>
                <c:pt idx="3">
                  <c:v>15.5</c:v>
                </c:pt>
                <c:pt idx="4">
                  <c:v>33.6</c:v>
                </c:pt>
                <c:pt idx="5">
                  <c:v>49.9</c:v>
                </c:pt>
                <c:pt idx="6">
                  <c:v>7.1</c:v>
                </c:pt>
                <c:pt idx="7">
                  <c:v>1.5</c:v>
                </c:pt>
                <c:pt idx="8">
                  <c:v>8.6999999999999993</c:v>
                </c:pt>
              </c:numCache>
            </c:numRef>
          </c:val>
          <c:extLst>
            <c:ext xmlns:c16="http://schemas.microsoft.com/office/drawing/2014/chart" uri="{C3380CC4-5D6E-409C-BE32-E72D297353CC}">
              <c16:uniqueId val="{00000005-7AD6-4807-9853-CDC51C753C67}"/>
            </c:ext>
          </c:extLst>
        </c:ser>
        <c:ser>
          <c:idx val="6"/>
          <c:order val="6"/>
          <c:tx>
            <c:strRef>
              <c:f>リーマンショック経営危機克服の措置!$A$8</c:f>
              <c:strCache>
                <c:ptCount val="1"/>
                <c:pt idx="0">
                  <c:v>同友会</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リーマンショック経営危機克服の措置!$B$1:$J$1</c:f>
              <c:strCache>
                <c:ptCount val="9"/>
                <c:pt idx="0">
                  <c:v>従業員に経営に対する意見を求めた</c:v>
                </c:pt>
                <c:pt idx="1">
                  <c:v>危機を乗り越えるために会社との一体感をもつよう促した</c:v>
                </c:pt>
                <c:pt idx="2">
                  <c:v>企業業績の実態を説明した</c:v>
                </c:pt>
                <c:pt idx="3">
                  <c:v>「雇用は守る」と言って従業員を安心させた</c:v>
                </c:pt>
                <c:pt idx="4">
                  <c:v>賃金・一時金のカットに理解を求めた</c:v>
                </c:pt>
                <c:pt idx="5">
                  <c:v>業務の効率化を従業員に促した</c:v>
                </c:pt>
                <c:pt idx="6">
                  <c:v>危機克服のために労働組合と協議をした</c:v>
                </c:pt>
                <c:pt idx="7">
                  <c:v>優秀な社員は退職しないよう個別に説得した</c:v>
                </c:pt>
                <c:pt idx="8">
                  <c:v>特に何もしなかった</c:v>
                </c:pt>
              </c:strCache>
            </c:strRef>
          </c:cat>
          <c:val>
            <c:numRef>
              <c:f>リーマンショック経営危機克服の措置!$B$8:$J$8</c:f>
              <c:numCache>
                <c:formatCode>0.0</c:formatCode>
                <c:ptCount val="9"/>
                <c:pt idx="0">
                  <c:v>15.2</c:v>
                </c:pt>
                <c:pt idx="1">
                  <c:v>51.7</c:v>
                </c:pt>
                <c:pt idx="2">
                  <c:v>52</c:v>
                </c:pt>
                <c:pt idx="3">
                  <c:v>30.7</c:v>
                </c:pt>
                <c:pt idx="4">
                  <c:v>35.5</c:v>
                </c:pt>
                <c:pt idx="5">
                  <c:v>47.3</c:v>
                </c:pt>
                <c:pt idx="6">
                  <c:v>2.7</c:v>
                </c:pt>
                <c:pt idx="7">
                  <c:v>1.7</c:v>
                </c:pt>
                <c:pt idx="8">
                  <c:v>5.4</c:v>
                </c:pt>
              </c:numCache>
            </c:numRef>
          </c:val>
          <c:extLst>
            <c:ext xmlns:c16="http://schemas.microsoft.com/office/drawing/2014/chart" uri="{C3380CC4-5D6E-409C-BE32-E72D297353CC}">
              <c16:uniqueId val="{00000006-7AD6-4807-9853-CDC51C753C67}"/>
            </c:ext>
          </c:extLst>
        </c:ser>
        <c:dLbls>
          <c:showLegendKey val="0"/>
          <c:showVal val="1"/>
          <c:showCatName val="0"/>
          <c:showSerName val="0"/>
          <c:showPercent val="0"/>
          <c:showBubbleSize val="0"/>
        </c:dLbls>
        <c:gapWidth val="150"/>
        <c:overlap val="-25"/>
        <c:axId val="130969600"/>
        <c:axId val="130971136"/>
      </c:barChart>
      <c:catAx>
        <c:axId val="130969600"/>
        <c:scaling>
          <c:orientation val="minMax"/>
        </c:scaling>
        <c:delete val="0"/>
        <c:axPos val="l"/>
        <c:numFmt formatCode="General" sourceLinked="0"/>
        <c:majorTickMark val="none"/>
        <c:minorTickMark val="none"/>
        <c:tickLblPos val="nextTo"/>
        <c:txPr>
          <a:bodyPr/>
          <a:lstStyle/>
          <a:p>
            <a:pPr>
              <a:defRPr sz="1600"/>
            </a:pPr>
            <a:endParaRPr lang="ja-JP"/>
          </a:p>
        </c:txPr>
        <c:crossAx val="130971136"/>
        <c:crosses val="autoZero"/>
        <c:auto val="1"/>
        <c:lblAlgn val="ctr"/>
        <c:lblOffset val="100"/>
        <c:noMultiLvlLbl val="0"/>
      </c:catAx>
      <c:valAx>
        <c:axId val="130971136"/>
        <c:scaling>
          <c:orientation val="minMax"/>
        </c:scaling>
        <c:delete val="1"/>
        <c:axPos val="b"/>
        <c:numFmt formatCode="0.0" sourceLinked="1"/>
        <c:majorTickMark val="none"/>
        <c:minorTickMark val="none"/>
        <c:tickLblPos val="nextTo"/>
        <c:crossAx val="130969600"/>
        <c:crosses val="autoZero"/>
        <c:crossBetween val="between"/>
      </c:valAx>
    </c:plotArea>
    <c:legend>
      <c:legendPos val="r"/>
      <c:layout>
        <c:manualLayout>
          <c:xMode val="edge"/>
          <c:yMode val="edge"/>
          <c:x val="0.76572421502867694"/>
          <c:y val="2.4600191486873417E-2"/>
          <c:w val="0.18204816990468781"/>
          <c:h val="0.28511635461329821"/>
        </c:manualLayout>
      </c:layout>
      <c:overlay val="0"/>
    </c:legend>
    <c:plotVisOnly val="1"/>
    <c:dispBlanksAs val="gap"/>
    <c:showDLblsOverMax val="0"/>
  </c:chart>
  <c:txPr>
    <a:bodyPr/>
    <a:lstStyle/>
    <a:p>
      <a:pPr>
        <a:defRPr sz="1200"/>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ja-JP" altLang="en-US" sz="1800"/>
              <a:t>職場の雰囲気</a:t>
            </a:r>
          </a:p>
        </c:rich>
      </c:tx>
      <c:overlay val="0"/>
    </c:title>
    <c:autoTitleDeleted val="0"/>
    <c:plotArea>
      <c:layout>
        <c:manualLayout>
          <c:layoutTarget val="inner"/>
          <c:xMode val="edge"/>
          <c:yMode val="edge"/>
          <c:x val="1.328502541795289E-2"/>
          <c:y val="6.5671284774315414E-2"/>
          <c:w val="0.62922711297758693"/>
          <c:h val="0.87608849741187811"/>
        </c:manualLayout>
      </c:layout>
      <c:barChart>
        <c:barDir val="col"/>
        <c:grouping val="stacked"/>
        <c:varyColors val="0"/>
        <c:ser>
          <c:idx val="0"/>
          <c:order val="0"/>
          <c:tx>
            <c:strRef>
              <c:f>職場の雰囲気!$B$1</c:f>
              <c:strCache>
                <c:ptCount val="1"/>
                <c:pt idx="0">
                  <c:v>魅力のある職場である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職場の雰囲気!$B$2:$B$8</c:f>
              <c:numCache>
                <c:formatCode>0.0</c:formatCode>
                <c:ptCount val="7"/>
                <c:pt idx="0">
                  <c:v>69.900000000000006</c:v>
                </c:pt>
                <c:pt idx="1">
                  <c:v>73.900000000000006</c:v>
                </c:pt>
                <c:pt idx="2">
                  <c:v>66.900000000000006</c:v>
                </c:pt>
                <c:pt idx="3">
                  <c:v>75.8</c:v>
                </c:pt>
                <c:pt idx="4">
                  <c:v>55.8</c:v>
                </c:pt>
                <c:pt idx="5">
                  <c:v>71.8</c:v>
                </c:pt>
                <c:pt idx="6">
                  <c:v>68.5</c:v>
                </c:pt>
              </c:numCache>
            </c:numRef>
          </c:val>
          <c:extLst>
            <c:ext xmlns:c16="http://schemas.microsoft.com/office/drawing/2014/chart" uri="{C3380CC4-5D6E-409C-BE32-E72D297353CC}">
              <c16:uniqueId val="{00000000-7E40-4414-8875-B6579CF24365}"/>
            </c:ext>
          </c:extLst>
        </c:ser>
        <c:ser>
          <c:idx val="1"/>
          <c:order val="1"/>
          <c:tx>
            <c:strRef>
              <c:f>職場の雰囲気!$C$1</c:f>
              <c:strCache>
                <c:ptCount val="1"/>
                <c:pt idx="0">
                  <c:v>仕事以外のことを相談し合っている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職場の雰囲気!$C$2:$C$8</c:f>
              <c:numCache>
                <c:formatCode>0.0</c:formatCode>
                <c:ptCount val="7"/>
                <c:pt idx="0">
                  <c:v>56.6</c:v>
                </c:pt>
                <c:pt idx="1">
                  <c:v>61.3</c:v>
                </c:pt>
                <c:pt idx="2">
                  <c:v>58.3</c:v>
                </c:pt>
                <c:pt idx="3">
                  <c:v>52.5</c:v>
                </c:pt>
                <c:pt idx="4">
                  <c:v>37.200000000000003</c:v>
                </c:pt>
                <c:pt idx="5">
                  <c:v>59.4</c:v>
                </c:pt>
                <c:pt idx="6">
                  <c:v>54.7</c:v>
                </c:pt>
              </c:numCache>
            </c:numRef>
          </c:val>
          <c:extLst>
            <c:ext xmlns:c16="http://schemas.microsoft.com/office/drawing/2014/chart" uri="{C3380CC4-5D6E-409C-BE32-E72D297353CC}">
              <c16:uniqueId val="{00000001-7E40-4414-8875-B6579CF24365}"/>
            </c:ext>
          </c:extLst>
        </c:ser>
        <c:ser>
          <c:idx val="2"/>
          <c:order val="2"/>
          <c:tx>
            <c:strRef>
              <c:f>職場の雰囲気!$D$1</c:f>
              <c:strCache>
                <c:ptCount val="1"/>
                <c:pt idx="0">
                  <c:v>率直にものが言える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職場の雰囲気!$D$2:$D$8</c:f>
              <c:numCache>
                <c:formatCode>0.0</c:formatCode>
                <c:ptCount val="7"/>
                <c:pt idx="0">
                  <c:v>68.7</c:v>
                </c:pt>
                <c:pt idx="1">
                  <c:v>70.3</c:v>
                </c:pt>
                <c:pt idx="2">
                  <c:v>70.3</c:v>
                </c:pt>
                <c:pt idx="3">
                  <c:v>67.7</c:v>
                </c:pt>
                <c:pt idx="4">
                  <c:v>57.1</c:v>
                </c:pt>
                <c:pt idx="5">
                  <c:v>72.099999999999994</c:v>
                </c:pt>
                <c:pt idx="6">
                  <c:v>66.099999999999994</c:v>
                </c:pt>
              </c:numCache>
            </c:numRef>
          </c:val>
          <c:extLst>
            <c:ext xmlns:c16="http://schemas.microsoft.com/office/drawing/2014/chart" uri="{C3380CC4-5D6E-409C-BE32-E72D297353CC}">
              <c16:uniqueId val="{00000002-7E40-4414-8875-B6579CF24365}"/>
            </c:ext>
          </c:extLst>
        </c:ser>
        <c:ser>
          <c:idx val="3"/>
          <c:order val="3"/>
          <c:tx>
            <c:strRef>
              <c:f>職場の雰囲気!$E$1</c:f>
              <c:strCache>
                <c:ptCount val="1"/>
                <c:pt idx="0">
                  <c:v>職場ではメンバーの一体感を重視する傾向が強い</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職場の雰囲気!$E$2:$E$8</c:f>
              <c:numCache>
                <c:formatCode>0.0</c:formatCode>
                <c:ptCount val="7"/>
                <c:pt idx="0">
                  <c:v>65.7</c:v>
                </c:pt>
                <c:pt idx="1">
                  <c:v>69.599999999999994</c:v>
                </c:pt>
                <c:pt idx="2">
                  <c:v>66.099999999999994</c:v>
                </c:pt>
                <c:pt idx="3">
                  <c:v>63.8</c:v>
                </c:pt>
                <c:pt idx="4">
                  <c:v>54.3</c:v>
                </c:pt>
                <c:pt idx="5">
                  <c:v>69.8</c:v>
                </c:pt>
                <c:pt idx="6">
                  <c:v>62.6</c:v>
                </c:pt>
              </c:numCache>
            </c:numRef>
          </c:val>
          <c:extLst>
            <c:ext xmlns:c16="http://schemas.microsoft.com/office/drawing/2014/chart" uri="{C3380CC4-5D6E-409C-BE32-E72D297353CC}">
              <c16:uniqueId val="{00000003-7E40-4414-8875-B6579CF24365}"/>
            </c:ext>
          </c:extLst>
        </c:ser>
        <c:ser>
          <c:idx val="4"/>
          <c:order val="4"/>
          <c:tx>
            <c:strRef>
              <c:f>職場の雰囲気!$F$1</c:f>
              <c:strCache>
                <c:ptCount val="1"/>
                <c:pt idx="0">
                  <c:v>仕事上助け合おうとしている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職場の雰囲気!$F$2:$F$8</c:f>
              <c:numCache>
                <c:formatCode>0.0</c:formatCode>
                <c:ptCount val="7"/>
                <c:pt idx="0">
                  <c:v>80.8</c:v>
                </c:pt>
                <c:pt idx="1">
                  <c:v>82.2</c:v>
                </c:pt>
                <c:pt idx="2">
                  <c:v>81.3</c:v>
                </c:pt>
                <c:pt idx="3">
                  <c:v>81.900000000000006</c:v>
                </c:pt>
                <c:pt idx="4">
                  <c:v>75.7</c:v>
                </c:pt>
                <c:pt idx="5">
                  <c:v>83.7</c:v>
                </c:pt>
                <c:pt idx="6">
                  <c:v>78.7</c:v>
                </c:pt>
              </c:numCache>
            </c:numRef>
          </c:val>
          <c:extLst>
            <c:ext xmlns:c16="http://schemas.microsoft.com/office/drawing/2014/chart" uri="{C3380CC4-5D6E-409C-BE32-E72D297353CC}">
              <c16:uniqueId val="{00000004-7E40-4414-8875-B6579CF24365}"/>
            </c:ext>
          </c:extLst>
        </c:ser>
        <c:ser>
          <c:idx val="5"/>
          <c:order val="5"/>
          <c:tx>
            <c:strRef>
              <c:f>職場の雰囲気!$G$1</c:f>
              <c:strCache>
                <c:ptCount val="1"/>
                <c:pt idx="0">
                  <c:v>部下や後輩を育てようとしている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職場の雰囲気!$G$2:$G$8</c:f>
              <c:numCache>
                <c:formatCode>0.0</c:formatCode>
                <c:ptCount val="7"/>
                <c:pt idx="0">
                  <c:v>65.2</c:v>
                </c:pt>
                <c:pt idx="1">
                  <c:v>70.099999999999994</c:v>
                </c:pt>
                <c:pt idx="2">
                  <c:v>65</c:v>
                </c:pt>
                <c:pt idx="3">
                  <c:v>64.5</c:v>
                </c:pt>
                <c:pt idx="4">
                  <c:v>45.7</c:v>
                </c:pt>
                <c:pt idx="5">
                  <c:v>67.900000000000006</c:v>
                </c:pt>
                <c:pt idx="6">
                  <c:v>63.2</c:v>
                </c:pt>
              </c:numCache>
            </c:numRef>
          </c:val>
          <c:extLst>
            <c:ext xmlns:c16="http://schemas.microsoft.com/office/drawing/2014/chart" uri="{C3380CC4-5D6E-409C-BE32-E72D297353CC}">
              <c16:uniqueId val="{00000005-7E40-4414-8875-B6579CF24365}"/>
            </c:ext>
          </c:extLst>
        </c:ser>
        <c:ser>
          <c:idx val="6"/>
          <c:order val="6"/>
          <c:tx>
            <c:strRef>
              <c:f>職場の雰囲気!$H$1</c:f>
              <c:strCache>
                <c:ptCount val="1"/>
                <c:pt idx="0">
                  <c:v>社員が自主性を発揮している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職場の雰囲気!$H$2:$H$8</c:f>
              <c:numCache>
                <c:formatCode>0.0</c:formatCode>
                <c:ptCount val="7"/>
                <c:pt idx="0">
                  <c:v>67.900000000000006</c:v>
                </c:pt>
                <c:pt idx="1">
                  <c:v>75</c:v>
                </c:pt>
                <c:pt idx="2">
                  <c:v>67.7</c:v>
                </c:pt>
                <c:pt idx="3">
                  <c:v>62.8</c:v>
                </c:pt>
                <c:pt idx="4">
                  <c:v>50</c:v>
                </c:pt>
                <c:pt idx="5">
                  <c:v>71.400000000000006</c:v>
                </c:pt>
                <c:pt idx="6">
                  <c:v>65.3</c:v>
                </c:pt>
              </c:numCache>
            </c:numRef>
          </c:val>
          <c:extLst>
            <c:ext xmlns:c16="http://schemas.microsoft.com/office/drawing/2014/chart" uri="{C3380CC4-5D6E-409C-BE32-E72D297353CC}">
              <c16:uniqueId val="{00000006-7E40-4414-8875-B6579CF24365}"/>
            </c:ext>
          </c:extLst>
        </c:ser>
        <c:ser>
          <c:idx val="7"/>
          <c:order val="7"/>
          <c:tx>
            <c:strRef>
              <c:f>職場の雰囲気!$I$1</c:f>
              <c:strCache>
                <c:ptCount val="1"/>
                <c:pt idx="0">
                  <c:v>社員が生き生きと働いている</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職場の雰囲気!$A$2:$A$8</c:f>
              <c:strCache>
                <c:ptCount val="7"/>
                <c:pt idx="0">
                  <c:v>全体</c:v>
                </c:pt>
                <c:pt idx="1">
                  <c:v>肯定型</c:v>
                </c:pt>
                <c:pt idx="2">
                  <c:v>やや肯定型</c:v>
                </c:pt>
                <c:pt idx="3">
                  <c:v>やや否定型</c:v>
                </c:pt>
                <c:pt idx="4">
                  <c:v>否定型</c:v>
                </c:pt>
                <c:pt idx="5">
                  <c:v>同友会</c:v>
                </c:pt>
                <c:pt idx="6">
                  <c:v>非同友会</c:v>
                </c:pt>
              </c:strCache>
            </c:strRef>
          </c:cat>
          <c:val>
            <c:numRef>
              <c:f>職場の雰囲気!$I$2:$I$8</c:f>
              <c:numCache>
                <c:formatCode>0.0</c:formatCode>
                <c:ptCount val="7"/>
                <c:pt idx="0">
                  <c:v>76.7</c:v>
                </c:pt>
                <c:pt idx="1">
                  <c:v>79.7</c:v>
                </c:pt>
                <c:pt idx="2">
                  <c:v>76.3</c:v>
                </c:pt>
                <c:pt idx="3">
                  <c:v>79.099999999999994</c:v>
                </c:pt>
                <c:pt idx="4">
                  <c:v>67.2</c:v>
                </c:pt>
                <c:pt idx="5">
                  <c:v>78.599999999999994</c:v>
                </c:pt>
                <c:pt idx="6">
                  <c:v>75.5</c:v>
                </c:pt>
              </c:numCache>
            </c:numRef>
          </c:val>
          <c:extLst>
            <c:ext xmlns:c16="http://schemas.microsoft.com/office/drawing/2014/chart" uri="{C3380CC4-5D6E-409C-BE32-E72D297353CC}">
              <c16:uniqueId val="{00000007-7E40-4414-8875-B6579CF24365}"/>
            </c:ext>
          </c:extLst>
        </c:ser>
        <c:dLbls>
          <c:showLegendKey val="0"/>
          <c:showVal val="0"/>
          <c:showCatName val="0"/>
          <c:showSerName val="0"/>
          <c:showPercent val="0"/>
          <c:showBubbleSize val="0"/>
        </c:dLbls>
        <c:gapWidth val="55"/>
        <c:overlap val="100"/>
        <c:axId val="134011136"/>
        <c:axId val="134033408"/>
      </c:barChart>
      <c:catAx>
        <c:axId val="134011136"/>
        <c:scaling>
          <c:orientation val="minMax"/>
        </c:scaling>
        <c:delete val="0"/>
        <c:axPos val="b"/>
        <c:numFmt formatCode="General" sourceLinked="0"/>
        <c:majorTickMark val="none"/>
        <c:minorTickMark val="none"/>
        <c:tickLblPos val="nextTo"/>
        <c:crossAx val="134033408"/>
        <c:crosses val="autoZero"/>
        <c:auto val="1"/>
        <c:lblAlgn val="ctr"/>
        <c:lblOffset val="100"/>
        <c:noMultiLvlLbl val="0"/>
      </c:catAx>
      <c:valAx>
        <c:axId val="134033408"/>
        <c:scaling>
          <c:orientation val="minMax"/>
          <c:max val="600"/>
        </c:scaling>
        <c:delete val="1"/>
        <c:axPos val="l"/>
        <c:majorGridlines/>
        <c:numFmt formatCode="0.0" sourceLinked="1"/>
        <c:majorTickMark val="none"/>
        <c:minorTickMark val="none"/>
        <c:tickLblPos val="nextTo"/>
        <c:crossAx val="134011136"/>
        <c:crosses val="autoZero"/>
        <c:crossBetween val="between"/>
      </c:valAx>
    </c:plotArea>
    <c:legend>
      <c:legendPos val="r"/>
      <c:layout>
        <c:manualLayout>
          <c:xMode val="edge"/>
          <c:yMode val="edge"/>
          <c:x val="0.7064962763800865"/>
          <c:y val="2.3151511100870797E-2"/>
          <c:w val="0.27892219929649281"/>
          <c:h val="0.9574617585861801"/>
        </c:manualLayout>
      </c:layout>
      <c:overlay val="0"/>
      <c:txPr>
        <a:bodyPr/>
        <a:lstStyle/>
        <a:p>
          <a:pPr>
            <a:defRPr sz="1600"/>
          </a:pPr>
          <a:endParaRPr lang="ja-JP"/>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ja-JP"/>
              <a:t>過去</a:t>
            </a:r>
            <a:r>
              <a:rPr lang="en-US"/>
              <a:t>5</a:t>
            </a:r>
            <a:r>
              <a:rPr lang="ja-JP"/>
              <a:t>年間自己都合退職率（「</a:t>
            </a:r>
            <a:r>
              <a:rPr lang="en-US"/>
              <a:t>2012</a:t>
            </a:r>
            <a:r>
              <a:rPr lang="ja-JP"/>
              <a:t>年調査」）</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spPr>
            <a:solidFill>
              <a:schemeClr val="accent1"/>
            </a:solidFill>
            <a:ln>
              <a:noFill/>
            </a:ln>
            <a:effectLst/>
          </c:spPr>
          <c:invertIfNegative val="0"/>
          <c:dLbls>
            <c:dLbl>
              <c:idx val="0"/>
              <c:layout>
                <c:manualLayout>
                  <c:x val="-1.9636720667648502E-3"/>
                  <c:y val="-0.120370370370370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9C-4A31-8FD9-5F51CD4A2B9B}"/>
                </c:ext>
              </c:extLst>
            </c:dLbl>
            <c:dLbl>
              <c:idx val="1"/>
              <c:layout>
                <c:manualLayout>
                  <c:x val="-7.2000477359052681E-17"/>
                  <c:y val="-0.14814814814814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9C-4A31-8FD9-5F51CD4A2B9B}"/>
                </c:ext>
              </c:extLst>
            </c:dLbl>
            <c:dLbl>
              <c:idx val="2"/>
              <c:layout>
                <c:manualLayout>
                  <c:x val="-1.9636539997717676E-3"/>
                  <c:y val="-0.3047499412824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9C-4A31-8FD9-5F51CD4A2B9B}"/>
                </c:ext>
              </c:extLst>
            </c:dLbl>
            <c:dLbl>
              <c:idx val="3"/>
              <c:layout>
                <c:manualLayout>
                  <c:x val="-1.1782019095439158E-2"/>
                  <c:y val="-0.389794127691298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9C-4A31-8FD9-5F51CD4A2B9B}"/>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Sheet1!$A$6:$A$9</c:f>
              <c:strCache>
                <c:ptCount val="4"/>
                <c:pt idx="0">
                  <c:v>肯定型</c:v>
                </c:pt>
                <c:pt idx="1">
                  <c:v>やや肯定型</c:v>
                </c:pt>
                <c:pt idx="2">
                  <c:v>やや否定型</c:v>
                </c:pt>
                <c:pt idx="3">
                  <c:v>否定型</c:v>
                </c:pt>
              </c:strCache>
            </c:strRef>
          </c:cat>
          <c:val>
            <c:numRef>
              <c:f>Sheet1!$B$6:$B$9</c:f>
              <c:numCache>
                <c:formatCode>General</c:formatCode>
                <c:ptCount val="4"/>
                <c:pt idx="0">
                  <c:v>2.9</c:v>
                </c:pt>
                <c:pt idx="1">
                  <c:v>4.3</c:v>
                </c:pt>
                <c:pt idx="2">
                  <c:v>9.1</c:v>
                </c:pt>
                <c:pt idx="3">
                  <c:v>12.6</c:v>
                </c:pt>
              </c:numCache>
            </c:numRef>
          </c:val>
          <c:extLst>
            <c:ext xmlns:c16="http://schemas.microsoft.com/office/drawing/2014/chart" uri="{C3380CC4-5D6E-409C-BE32-E72D297353CC}">
              <c16:uniqueId val="{00000004-739C-4A31-8FD9-5F51CD4A2B9B}"/>
            </c:ext>
          </c:extLst>
        </c:ser>
        <c:dLbls>
          <c:showLegendKey val="0"/>
          <c:showVal val="0"/>
          <c:showCatName val="0"/>
          <c:showSerName val="0"/>
          <c:showPercent val="0"/>
          <c:showBubbleSize val="0"/>
        </c:dLbls>
        <c:gapWidth val="150"/>
        <c:overlap val="100"/>
        <c:axId val="1012338159"/>
        <c:axId val="1012341903"/>
      </c:barChart>
      <c:catAx>
        <c:axId val="1012338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012341903"/>
        <c:crosses val="autoZero"/>
        <c:auto val="1"/>
        <c:lblAlgn val="ctr"/>
        <c:lblOffset val="100"/>
        <c:noMultiLvlLbl val="0"/>
      </c:catAx>
      <c:valAx>
        <c:axId val="1012341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1012338159"/>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a:t>韓国の労働組合員数及び組織率の推移（単位：千人、％）</a:t>
            </a:r>
            <a:endParaRPr lang="ja-JP"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Sheet1!$C$42</c:f>
              <c:strCache>
                <c:ptCount val="1"/>
                <c:pt idx="0">
                  <c:v>組合員数（単位：千人）</c:v>
                </c:pt>
              </c:strCache>
            </c:strRef>
          </c:tx>
          <c:spPr>
            <a:solidFill>
              <a:schemeClr val="accent2"/>
            </a:solidFill>
            <a:ln>
              <a:noFill/>
            </a:ln>
            <a:effectLst/>
          </c:spPr>
          <c:invertIfNegative val="0"/>
          <c:cat>
            <c:strRef>
              <c:f>Sheet1!$A$43:$A$74</c:f>
              <c:strCache>
                <c:ptCount val="32"/>
                <c:pt idx="0">
                  <c:v>1989年</c:v>
                </c:pt>
                <c:pt idx="1">
                  <c:v>90年</c:v>
                </c:pt>
                <c:pt idx="2">
                  <c:v>91年</c:v>
                </c:pt>
                <c:pt idx="3">
                  <c:v>92年</c:v>
                </c:pt>
                <c:pt idx="4">
                  <c:v>93年</c:v>
                </c:pt>
                <c:pt idx="5">
                  <c:v>94年</c:v>
                </c:pt>
                <c:pt idx="6">
                  <c:v>95年</c:v>
                </c:pt>
                <c:pt idx="7">
                  <c:v>96年</c:v>
                </c:pt>
                <c:pt idx="8">
                  <c:v>97年</c:v>
                </c:pt>
                <c:pt idx="9">
                  <c:v>98年</c:v>
                </c:pt>
                <c:pt idx="10">
                  <c:v>99年</c:v>
                </c:pt>
                <c:pt idx="11">
                  <c:v>2000年</c:v>
                </c:pt>
                <c:pt idx="12">
                  <c:v>01年</c:v>
                </c:pt>
                <c:pt idx="13">
                  <c:v>02年</c:v>
                </c:pt>
                <c:pt idx="14">
                  <c:v>03年</c:v>
                </c:pt>
                <c:pt idx="15">
                  <c:v>04年</c:v>
                </c:pt>
                <c:pt idx="16">
                  <c:v>05年</c:v>
                </c:pt>
                <c:pt idx="17">
                  <c:v>06年</c:v>
                </c:pt>
                <c:pt idx="18">
                  <c:v>07年</c:v>
                </c:pt>
                <c:pt idx="19">
                  <c:v>08年</c:v>
                </c:pt>
                <c:pt idx="20">
                  <c:v>09年</c:v>
                </c:pt>
                <c:pt idx="21">
                  <c:v>10年</c:v>
                </c:pt>
                <c:pt idx="22">
                  <c:v>11年</c:v>
                </c:pt>
                <c:pt idx="23">
                  <c:v>12年</c:v>
                </c:pt>
                <c:pt idx="24">
                  <c:v>13年</c:v>
                </c:pt>
                <c:pt idx="25">
                  <c:v>14年</c:v>
                </c:pt>
                <c:pt idx="26">
                  <c:v>15年</c:v>
                </c:pt>
                <c:pt idx="27">
                  <c:v>16年</c:v>
                </c:pt>
                <c:pt idx="28">
                  <c:v>17年</c:v>
                </c:pt>
                <c:pt idx="29">
                  <c:v>18年</c:v>
                </c:pt>
                <c:pt idx="30">
                  <c:v>19年</c:v>
                </c:pt>
                <c:pt idx="31">
                  <c:v>20年</c:v>
                </c:pt>
              </c:strCache>
            </c:strRef>
          </c:cat>
          <c:val>
            <c:numRef>
              <c:f>Sheet1!$C$43:$C$74</c:f>
              <c:numCache>
                <c:formatCode>General</c:formatCode>
                <c:ptCount val="32"/>
                <c:pt idx="0">
                  <c:v>1932</c:v>
                </c:pt>
                <c:pt idx="1">
                  <c:v>1887</c:v>
                </c:pt>
                <c:pt idx="2">
                  <c:v>1803</c:v>
                </c:pt>
                <c:pt idx="3">
                  <c:v>1735</c:v>
                </c:pt>
                <c:pt idx="4">
                  <c:v>1667</c:v>
                </c:pt>
                <c:pt idx="5">
                  <c:v>1659</c:v>
                </c:pt>
                <c:pt idx="6">
                  <c:v>1615</c:v>
                </c:pt>
                <c:pt idx="7">
                  <c:v>1599</c:v>
                </c:pt>
                <c:pt idx="8">
                  <c:v>1484</c:v>
                </c:pt>
                <c:pt idx="9">
                  <c:v>1402</c:v>
                </c:pt>
                <c:pt idx="10">
                  <c:v>1481</c:v>
                </c:pt>
                <c:pt idx="11">
                  <c:v>1527</c:v>
                </c:pt>
                <c:pt idx="12">
                  <c:v>1569</c:v>
                </c:pt>
                <c:pt idx="13">
                  <c:v>1606</c:v>
                </c:pt>
                <c:pt idx="14">
                  <c:v>1550</c:v>
                </c:pt>
                <c:pt idx="15">
                  <c:v>1537</c:v>
                </c:pt>
                <c:pt idx="16">
                  <c:v>1506</c:v>
                </c:pt>
                <c:pt idx="17">
                  <c:v>1559</c:v>
                </c:pt>
                <c:pt idx="18">
                  <c:v>1688</c:v>
                </c:pt>
                <c:pt idx="19">
                  <c:v>1666</c:v>
                </c:pt>
                <c:pt idx="20">
                  <c:v>1640</c:v>
                </c:pt>
                <c:pt idx="21">
                  <c:v>1643</c:v>
                </c:pt>
                <c:pt idx="22">
                  <c:v>1720</c:v>
                </c:pt>
                <c:pt idx="23">
                  <c:v>1781</c:v>
                </c:pt>
                <c:pt idx="24">
                  <c:v>1848</c:v>
                </c:pt>
                <c:pt idx="25">
                  <c:v>1905</c:v>
                </c:pt>
                <c:pt idx="26">
                  <c:v>1939</c:v>
                </c:pt>
                <c:pt idx="27">
                  <c:v>1996</c:v>
                </c:pt>
                <c:pt idx="28">
                  <c:v>2088</c:v>
                </c:pt>
                <c:pt idx="29">
                  <c:v>2331</c:v>
                </c:pt>
                <c:pt idx="30">
                  <c:v>2531</c:v>
                </c:pt>
                <c:pt idx="31">
                  <c:v>2805</c:v>
                </c:pt>
              </c:numCache>
            </c:numRef>
          </c:val>
          <c:extLst>
            <c:ext xmlns:c16="http://schemas.microsoft.com/office/drawing/2014/chart" uri="{C3380CC4-5D6E-409C-BE32-E72D297353CC}">
              <c16:uniqueId val="{00000000-F4C4-4712-A213-706BB0D72EAA}"/>
            </c:ext>
          </c:extLst>
        </c:ser>
        <c:dLbls>
          <c:showLegendKey val="0"/>
          <c:showVal val="0"/>
          <c:showCatName val="0"/>
          <c:showSerName val="0"/>
          <c:showPercent val="0"/>
          <c:showBubbleSize val="0"/>
        </c:dLbls>
        <c:gapWidth val="219"/>
        <c:axId val="885071231"/>
        <c:axId val="885084959"/>
      </c:barChart>
      <c:lineChart>
        <c:grouping val="standard"/>
        <c:varyColors val="0"/>
        <c:ser>
          <c:idx val="0"/>
          <c:order val="0"/>
          <c:tx>
            <c:strRef>
              <c:f>Sheet1!$B$42</c:f>
              <c:strCache>
                <c:ptCount val="1"/>
                <c:pt idx="0">
                  <c:v>組織率（右目盛）</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Sheet1!$A$43:$A$74</c:f>
              <c:strCache>
                <c:ptCount val="32"/>
                <c:pt idx="0">
                  <c:v>1989年</c:v>
                </c:pt>
                <c:pt idx="1">
                  <c:v>90年</c:v>
                </c:pt>
                <c:pt idx="2">
                  <c:v>91年</c:v>
                </c:pt>
                <c:pt idx="3">
                  <c:v>92年</c:v>
                </c:pt>
                <c:pt idx="4">
                  <c:v>93年</c:v>
                </c:pt>
                <c:pt idx="5">
                  <c:v>94年</c:v>
                </c:pt>
                <c:pt idx="6">
                  <c:v>95年</c:v>
                </c:pt>
                <c:pt idx="7">
                  <c:v>96年</c:v>
                </c:pt>
                <c:pt idx="8">
                  <c:v>97年</c:v>
                </c:pt>
                <c:pt idx="9">
                  <c:v>98年</c:v>
                </c:pt>
                <c:pt idx="10">
                  <c:v>99年</c:v>
                </c:pt>
                <c:pt idx="11">
                  <c:v>2000年</c:v>
                </c:pt>
                <c:pt idx="12">
                  <c:v>01年</c:v>
                </c:pt>
                <c:pt idx="13">
                  <c:v>02年</c:v>
                </c:pt>
                <c:pt idx="14">
                  <c:v>03年</c:v>
                </c:pt>
                <c:pt idx="15">
                  <c:v>04年</c:v>
                </c:pt>
                <c:pt idx="16">
                  <c:v>05年</c:v>
                </c:pt>
                <c:pt idx="17">
                  <c:v>06年</c:v>
                </c:pt>
                <c:pt idx="18">
                  <c:v>07年</c:v>
                </c:pt>
                <c:pt idx="19">
                  <c:v>08年</c:v>
                </c:pt>
                <c:pt idx="20">
                  <c:v>09年</c:v>
                </c:pt>
                <c:pt idx="21">
                  <c:v>10年</c:v>
                </c:pt>
                <c:pt idx="22">
                  <c:v>11年</c:v>
                </c:pt>
                <c:pt idx="23">
                  <c:v>12年</c:v>
                </c:pt>
                <c:pt idx="24">
                  <c:v>13年</c:v>
                </c:pt>
                <c:pt idx="25">
                  <c:v>14年</c:v>
                </c:pt>
                <c:pt idx="26">
                  <c:v>15年</c:v>
                </c:pt>
                <c:pt idx="27">
                  <c:v>16年</c:v>
                </c:pt>
                <c:pt idx="28">
                  <c:v>17年</c:v>
                </c:pt>
                <c:pt idx="29">
                  <c:v>18年</c:v>
                </c:pt>
                <c:pt idx="30">
                  <c:v>19年</c:v>
                </c:pt>
                <c:pt idx="31">
                  <c:v>20年</c:v>
                </c:pt>
              </c:strCache>
            </c:strRef>
          </c:cat>
          <c:val>
            <c:numRef>
              <c:f>Sheet1!$B$43:$B$74</c:f>
              <c:numCache>
                <c:formatCode>General</c:formatCode>
                <c:ptCount val="32"/>
                <c:pt idx="0">
                  <c:v>19.8</c:v>
                </c:pt>
                <c:pt idx="1">
                  <c:v>17.2</c:v>
                </c:pt>
                <c:pt idx="2">
                  <c:v>15.4</c:v>
                </c:pt>
                <c:pt idx="3">
                  <c:v>14.6</c:v>
                </c:pt>
                <c:pt idx="4">
                  <c:v>14</c:v>
                </c:pt>
                <c:pt idx="5">
                  <c:v>13.3</c:v>
                </c:pt>
                <c:pt idx="6">
                  <c:v>12.5</c:v>
                </c:pt>
                <c:pt idx="7">
                  <c:v>12.1</c:v>
                </c:pt>
                <c:pt idx="8">
                  <c:v>11.1</c:v>
                </c:pt>
                <c:pt idx="9">
                  <c:v>11.4</c:v>
                </c:pt>
                <c:pt idx="10">
                  <c:v>11.7</c:v>
                </c:pt>
                <c:pt idx="11">
                  <c:v>11.4</c:v>
                </c:pt>
                <c:pt idx="12">
                  <c:v>11.5</c:v>
                </c:pt>
                <c:pt idx="13">
                  <c:v>11.3</c:v>
                </c:pt>
                <c:pt idx="14">
                  <c:v>10.8</c:v>
                </c:pt>
                <c:pt idx="15">
                  <c:v>10.3</c:v>
                </c:pt>
                <c:pt idx="16">
                  <c:v>9.9</c:v>
                </c:pt>
                <c:pt idx="17">
                  <c:v>10</c:v>
                </c:pt>
                <c:pt idx="18">
                  <c:v>10.6</c:v>
                </c:pt>
                <c:pt idx="19">
                  <c:v>10.3</c:v>
                </c:pt>
                <c:pt idx="20">
                  <c:v>10</c:v>
                </c:pt>
                <c:pt idx="21">
                  <c:v>9.6999999999999993</c:v>
                </c:pt>
                <c:pt idx="22">
                  <c:v>9.9</c:v>
                </c:pt>
                <c:pt idx="23">
                  <c:v>10.1</c:v>
                </c:pt>
                <c:pt idx="24">
                  <c:v>10.3</c:v>
                </c:pt>
                <c:pt idx="25">
                  <c:v>10.3</c:v>
                </c:pt>
                <c:pt idx="26">
                  <c:v>10.199999999999999</c:v>
                </c:pt>
                <c:pt idx="27">
                  <c:v>10.3</c:v>
                </c:pt>
                <c:pt idx="28">
                  <c:v>10.7</c:v>
                </c:pt>
                <c:pt idx="29">
                  <c:v>11.8</c:v>
                </c:pt>
                <c:pt idx="30">
                  <c:v>12.5</c:v>
                </c:pt>
                <c:pt idx="31">
                  <c:v>14.2</c:v>
                </c:pt>
              </c:numCache>
            </c:numRef>
          </c:val>
          <c:smooth val="0"/>
          <c:extLst>
            <c:ext xmlns:c16="http://schemas.microsoft.com/office/drawing/2014/chart" uri="{C3380CC4-5D6E-409C-BE32-E72D297353CC}">
              <c16:uniqueId val="{00000001-F4C4-4712-A213-706BB0D72EAA}"/>
            </c:ext>
          </c:extLst>
        </c:ser>
        <c:dLbls>
          <c:showLegendKey val="0"/>
          <c:showVal val="0"/>
          <c:showCatName val="0"/>
          <c:showSerName val="0"/>
          <c:showPercent val="0"/>
          <c:showBubbleSize val="0"/>
        </c:dLbls>
        <c:marker val="1"/>
        <c:smooth val="0"/>
        <c:axId val="885074143"/>
        <c:axId val="885078303"/>
      </c:lineChart>
      <c:valAx>
        <c:axId val="885078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85074143"/>
        <c:crosses val="autoZero"/>
        <c:crossBetween val="between"/>
      </c:valAx>
      <c:catAx>
        <c:axId val="88507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85078303"/>
        <c:crosses val="autoZero"/>
        <c:auto val="1"/>
        <c:lblAlgn val="ctr"/>
        <c:lblOffset val="100"/>
        <c:noMultiLvlLbl val="0"/>
      </c:catAx>
      <c:valAx>
        <c:axId val="885084959"/>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85071231"/>
        <c:crosses val="max"/>
        <c:crossBetween val="between"/>
      </c:valAx>
      <c:catAx>
        <c:axId val="885071231"/>
        <c:scaling>
          <c:orientation val="minMax"/>
        </c:scaling>
        <c:delete val="1"/>
        <c:axPos val="b"/>
        <c:numFmt formatCode="General" sourceLinked="1"/>
        <c:majorTickMark val="none"/>
        <c:minorTickMark val="none"/>
        <c:tickLblPos val="nextTo"/>
        <c:crossAx val="8850849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ja-JP" altLang="en-US" sz="2000" b="1"/>
              <a:t>民間主要企業春季賃上げ額・率の推移（単位：円、％）</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春闘賃上げ推移!$B$4</c:f>
              <c:strCache>
                <c:ptCount val="1"/>
                <c:pt idx="0">
                  <c:v>妥結額</c:v>
                </c:pt>
              </c:strCache>
            </c:strRef>
          </c:tx>
          <c:spPr>
            <a:solidFill>
              <a:schemeClr val="accent1"/>
            </a:solidFill>
            <a:ln>
              <a:noFill/>
            </a:ln>
            <a:effectLst/>
          </c:spPr>
          <c:invertIfNegative val="0"/>
          <c:cat>
            <c:strRef>
              <c:f>春闘賃上げ推移!$A$5:$A$69</c:f>
              <c:strCache>
                <c:ptCount val="65"/>
                <c:pt idx="0">
                  <c:v>1956年</c:v>
                </c:pt>
                <c:pt idx="1">
                  <c:v>57年</c:v>
                </c:pt>
                <c:pt idx="2">
                  <c:v>58年</c:v>
                </c:pt>
                <c:pt idx="3">
                  <c:v>59年</c:v>
                </c:pt>
                <c:pt idx="4">
                  <c:v>60年</c:v>
                </c:pt>
                <c:pt idx="5">
                  <c:v>61年</c:v>
                </c:pt>
                <c:pt idx="6">
                  <c:v>62年</c:v>
                </c:pt>
                <c:pt idx="7">
                  <c:v>63年</c:v>
                </c:pt>
                <c:pt idx="8">
                  <c:v>64年</c:v>
                </c:pt>
                <c:pt idx="9">
                  <c:v>65年</c:v>
                </c:pt>
                <c:pt idx="10">
                  <c:v>66年</c:v>
                </c:pt>
                <c:pt idx="11">
                  <c:v>67年</c:v>
                </c:pt>
                <c:pt idx="12">
                  <c:v>68年</c:v>
                </c:pt>
                <c:pt idx="13">
                  <c:v>69年</c:v>
                </c:pt>
                <c:pt idx="14">
                  <c:v>70年</c:v>
                </c:pt>
                <c:pt idx="15">
                  <c:v>71年</c:v>
                </c:pt>
                <c:pt idx="16">
                  <c:v>72年</c:v>
                </c:pt>
                <c:pt idx="17">
                  <c:v>73年</c:v>
                </c:pt>
                <c:pt idx="18">
                  <c:v>74年</c:v>
                </c:pt>
                <c:pt idx="19">
                  <c:v>75年</c:v>
                </c:pt>
                <c:pt idx="20">
                  <c:v>76年</c:v>
                </c:pt>
                <c:pt idx="21">
                  <c:v>77年</c:v>
                </c:pt>
                <c:pt idx="22">
                  <c:v>78年</c:v>
                </c:pt>
                <c:pt idx="23">
                  <c:v>79年</c:v>
                </c:pt>
                <c:pt idx="24">
                  <c:v>80年</c:v>
                </c:pt>
                <c:pt idx="25">
                  <c:v>81年</c:v>
                </c:pt>
                <c:pt idx="26">
                  <c:v>82年</c:v>
                </c:pt>
                <c:pt idx="27">
                  <c:v>83年</c:v>
                </c:pt>
                <c:pt idx="28">
                  <c:v>84年</c:v>
                </c:pt>
                <c:pt idx="29">
                  <c:v>85年</c:v>
                </c:pt>
                <c:pt idx="30">
                  <c:v>86年</c:v>
                </c:pt>
                <c:pt idx="31">
                  <c:v>87年</c:v>
                </c:pt>
                <c:pt idx="32">
                  <c:v>88年</c:v>
                </c:pt>
                <c:pt idx="33">
                  <c:v>89年</c:v>
                </c:pt>
                <c:pt idx="34">
                  <c:v>90年</c:v>
                </c:pt>
                <c:pt idx="35">
                  <c:v>91年</c:v>
                </c:pt>
                <c:pt idx="36">
                  <c:v>92年</c:v>
                </c:pt>
                <c:pt idx="37">
                  <c:v>93年</c:v>
                </c:pt>
                <c:pt idx="38">
                  <c:v>94年</c:v>
                </c:pt>
                <c:pt idx="39">
                  <c:v>95年</c:v>
                </c:pt>
                <c:pt idx="40">
                  <c:v>96年</c:v>
                </c:pt>
                <c:pt idx="41">
                  <c:v>97年</c:v>
                </c:pt>
                <c:pt idx="42">
                  <c:v>98年</c:v>
                </c:pt>
                <c:pt idx="43">
                  <c:v>99年</c:v>
                </c:pt>
                <c:pt idx="44">
                  <c:v>2000年</c:v>
                </c:pt>
                <c:pt idx="45">
                  <c:v>01年</c:v>
                </c:pt>
                <c:pt idx="46">
                  <c:v>02年</c:v>
                </c:pt>
                <c:pt idx="47">
                  <c:v>03年</c:v>
                </c:pt>
                <c:pt idx="48">
                  <c:v>04年</c:v>
                </c:pt>
                <c:pt idx="49">
                  <c:v>05年</c:v>
                </c:pt>
                <c:pt idx="50">
                  <c:v>06年</c:v>
                </c:pt>
                <c:pt idx="51">
                  <c:v>07年</c:v>
                </c:pt>
                <c:pt idx="52">
                  <c:v>08年</c:v>
                </c:pt>
                <c:pt idx="53">
                  <c:v>09年</c:v>
                </c:pt>
                <c:pt idx="54">
                  <c:v>10年</c:v>
                </c:pt>
                <c:pt idx="55">
                  <c:v>11年</c:v>
                </c:pt>
                <c:pt idx="56">
                  <c:v>12年</c:v>
                </c:pt>
                <c:pt idx="57">
                  <c:v>13年</c:v>
                </c:pt>
                <c:pt idx="58">
                  <c:v>14年</c:v>
                </c:pt>
                <c:pt idx="59">
                  <c:v>15年</c:v>
                </c:pt>
                <c:pt idx="60">
                  <c:v>16年</c:v>
                </c:pt>
                <c:pt idx="61">
                  <c:v>17年</c:v>
                </c:pt>
                <c:pt idx="62">
                  <c:v>18年</c:v>
                </c:pt>
                <c:pt idx="63">
                  <c:v>19年</c:v>
                </c:pt>
                <c:pt idx="64">
                  <c:v>20年</c:v>
                </c:pt>
              </c:strCache>
            </c:strRef>
          </c:cat>
          <c:val>
            <c:numRef>
              <c:f>春闘賃上げ推移!$B$5:$B$69</c:f>
              <c:numCache>
                <c:formatCode>#,##0_);[Red]\(#,##0\)</c:formatCode>
                <c:ptCount val="65"/>
                <c:pt idx="0">
                  <c:v>1063</c:v>
                </c:pt>
                <c:pt idx="1">
                  <c:v>1518</c:v>
                </c:pt>
                <c:pt idx="2">
                  <c:v>1050</c:v>
                </c:pt>
                <c:pt idx="3">
                  <c:v>1281</c:v>
                </c:pt>
                <c:pt idx="4">
                  <c:v>1792</c:v>
                </c:pt>
                <c:pt idx="5">
                  <c:v>2970</c:v>
                </c:pt>
                <c:pt idx="6">
                  <c:v>2515</c:v>
                </c:pt>
                <c:pt idx="7">
                  <c:v>2237</c:v>
                </c:pt>
                <c:pt idx="8">
                  <c:v>3305</c:v>
                </c:pt>
                <c:pt idx="9">
                  <c:v>3150</c:v>
                </c:pt>
                <c:pt idx="10">
                  <c:v>3403</c:v>
                </c:pt>
                <c:pt idx="11">
                  <c:v>4371</c:v>
                </c:pt>
                <c:pt idx="12">
                  <c:v>5296</c:v>
                </c:pt>
                <c:pt idx="13">
                  <c:v>6865</c:v>
                </c:pt>
                <c:pt idx="14">
                  <c:v>9166</c:v>
                </c:pt>
                <c:pt idx="15">
                  <c:v>9727</c:v>
                </c:pt>
                <c:pt idx="16">
                  <c:v>10138</c:v>
                </c:pt>
                <c:pt idx="17">
                  <c:v>15159</c:v>
                </c:pt>
                <c:pt idx="18">
                  <c:v>28981</c:v>
                </c:pt>
                <c:pt idx="19">
                  <c:v>15279</c:v>
                </c:pt>
                <c:pt idx="20">
                  <c:v>11596</c:v>
                </c:pt>
                <c:pt idx="21">
                  <c:v>12536</c:v>
                </c:pt>
                <c:pt idx="22">
                  <c:v>9218</c:v>
                </c:pt>
                <c:pt idx="23">
                  <c:v>9959</c:v>
                </c:pt>
                <c:pt idx="24">
                  <c:v>11679</c:v>
                </c:pt>
                <c:pt idx="25">
                  <c:v>14037</c:v>
                </c:pt>
                <c:pt idx="26">
                  <c:v>13613</c:v>
                </c:pt>
                <c:pt idx="27">
                  <c:v>8964</c:v>
                </c:pt>
                <c:pt idx="28">
                  <c:v>9354</c:v>
                </c:pt>
                <c:pt idx="29">
                  <c:v>10871</c:v>
                </c:pt>
                <c:pt idx="30">
                  <c:v>10146</c:v>
                </c:pt>
                <c:pt idx="31">
                  <c:v>8275</c:v>
                </c:pt>
                <c:pt idx="32">
                  <c:v>10573</c:v>
                </c:pt>
                <c:pt idx="33">
                  <c:v>12747</c:v>
                </c:pt>
                <c:pt idx="34">
                  <c:v>15026</c:v>
                </c:pt>
                <c:pt idx="35">
                  <c:v>14911</c:v>
                </c:pt>
                <c:pt idx="36">
                  <c:v>13662</c:v>
                </c:pt>
                <c:pt idx="37">
                  <c:v>11077</c:v>
                </c:pt>
                <c:pt idx="38">
                  <c:v>9118</c:v>
                </c:pt>
                <c:pt idx="39">
                  <c:v>8376</c:v>
                </c:pt>
                <c:pt idx="40">
                  <c:v>8712</c:v>
                </c:pt>
                <c:pt idx="41">
                  <c:v>8927</c:v>
                </c:pt>
                <c:pt idx="42">
                  <c:v>8323</c:v>
                </c:pt>
                <c:pt idx="43">
                  <c:v>7005</c:v>
                </c:pt>
                <c:pt idx="44">
                  <c:v>6499</c:v>
                </c:pt>
                <c:pt idx="45">
                  <c:v>6328</c:v>
                </c:pt>
                <c:pt idx="46">
                  <c:v>5265</c:v>
                </c:pt>
                <c:pt idx="47">
                  <c:v>5233</c:v>
                </c:pt>
                <c:pt idx="48">
                  <c:v>5348</c:v>
                </c:pt>
                <c:pt idx="49">
                  <c:v>5422</c:v>
                </c:pt>
                <c:pt idx="50">
                  <c:v>5661</c:v>
                </c:pt>
                <c:pt idx="51">
                  <c:v>5890</c:v>
                </c:pt>
                <c:pt idx="52">
                  <c:v>6149</c:v>
                </c:pt>
                <c:pt idx="53">
                  <c:v>5630</c:v>
                </c:pt>
                <c:pt idx="54">
                  <c:v>5516</c:v>
                </c:pt>
                <c:pt idx="55">
                  <c:v>5555</c:v>
                </c:pt>
                <c:pt idx="56">
                  <c:v>5400</c:v>
                </c:pt>
                <c:pt idx="57">
                  <c:v>5478</c:v>
                </c:pt>
                <c:pt idx="58">
                  <c:v>6711</c:v>
                </c:pt>
                <c:pt idx="59">
                  <c:v>7367</c:v>
                </c:pt>
                <c:pt idx="60">
                  <c:v>6639</c:v>
                </c:pt>
                <c:pt idx="61">
                  <c:v>6570</c:v>
                </c:pt>
                <c:pt idx="62">
                  <c:v>7033</c:v>
                </c:pt>
                <c:pt idx="63">
                  <c:v>6790</c:v>
                </c:pt>
                <c:pt idx="64">
                  <c:v>6286</c:v>
                </c:pt>
              </c:numCache>
            </c:numRef>
          </c:val>
          <c:extLst>
            <c:ext xmlns:c16="http://schemas.microsoft.com/office/drawing/2014/chart" uri="{C3380CC4-5D6E-409C-BE32-E72D297353CC}">
              <c16:uniqueId val="{00000000-E67F-41D8-89C6-9971E5875F0E}"/>
            </c:ext>
          </c:extLst>
        </c:ser>
        <c:dLbls>
          <c:showLegendKey val="0"/>
          <c:showVal val="0"/>
          <c:showCatName val="0"/>
          <c:showSerName val="0"/>
          <c:showPercent val="0"/>
          <c:showBubbleSize val="0"/>
        </c:dLbls>
        <c:gapWidth val="219"/>
        <c:overlap val="-27"/>
        <c:axId val="231307375"/>
        <c:axId val="231319855"/>
      </c:barChart>
      <c:lineChart>
        <c:grouping val="standard"/>
        <c:varyColors val="0"/>
        <c:ser>
          <c:idx val="1"/>
          <c:order val="1"/>
          <c:tx>
            <c:strRef>
              <c:f>春闘賃上げ推移!$C$4</c:f>
              <c:strCache>
                <c:ptCount val="1"/>
                <c:pt idx="0">
                  <c:v>引上げ率</c:v>
                </c:pt>
              </c:strCache>
            </c:strRef>
          </c:tx>
          <c:spPr>
            <a:ln w="28575" cap="rnd">
              <a:solidFill>
                <a:schemeClr val="accent2"/>
              </a:solidFill>
              <a:round/>
            </a:ln>
            <a:effectLst/>
          </c:spPr>
          <c:marker>
            <c:symbol val="none"/>
          </c:marker>
          <c:cat>
            <c:strRef>
              <c:f>春闘賃上げ推移!$A$5:$A$69</c:f>
              <c:strCache>
                <c:ptCount val="65"/>
                <c:pt idx="0">
                  <c:v>1956年</c:v>
                </c:pt>
                <c:pt idx="1">
                  <c:v>57年</c:v>
                </c:pt>
                <c:pt idx="2">
                  <c:v>58年</c:v>
                </c:pt>
                <c:pt idx="3">
                  <c:v>59年</c:v>
                </c:pt>
                <c:pt idx="4">
                  <c:v>60年</c:v>
                </c:pt>
                <c:pt idx="5">
                  <c:v>61年</c:v>
                </c:pt>
                <c:pt idx="6">
                  <c:v>62年</c:v>
                </c:pt>
                <c:pt idx="7">
                  <c:v>63年</c:v>
                </c:pt>
                <c:pt idx="8">
                  <c:v>64年</c:v>
                </c:pt>
                <c:pt idx="9">
                  <c:v>65年</c:v>
                </c:pt>
                <c:pt idx="10">
                  <c:v>66年</c:v>
                </c:pt>
                <c:pt idx="11">
                  <c:v>67年</c:v>
                </c:pt>
                <c:pt idx="12">
                  <c:v>68年</c:v>
                </c:pt>
                <c:pt idx="13">
                  <c:v>69年</c:v>
                </c:pt>
                <c:pt idx="14">
                  <c:v>70年</c:v>
                </c:pt>
                <c:pt idx="15">
                  <c:v>71年</c:v>
                </c:pt>
                <c:pt idx="16">
                  <c:v>72年</c:v>
                </c:pt>
                <c:pt idx="17">
                  <c:v>73年</c:v>
                </c:pt>
                <c:pt idx="18">
                  <c:v>74年</c:v>
                </c:pt>
                <c:pt idx="19">
                  <c:v>75年</c:v>
                </c:pt>
                <c:pt idx="20">
                  <c:v>76年</c:v>
                </c:pt>
                <c:pt idx="21">
                  <c:v>77年</c:v>
                </c:pt>
                <c:pt idx="22">
                  <c:v>78年</c:v>
                </c:pt>
                <c:pt idx="23">
                  <c:v>79年</c:v>
                </c:pt>
                <c:pt idx="24">
                  <c:v>80年</c:v>
                </c:pt>
                <c:pt idx="25">
                  <c:v>81年</c:v>
                </c:pt>
                <c:pt idx="26">
                  <c:v>82年</c:v>
                </c:pt>
                <c:pt idx="27">
                  <c:v>83年</c:v>
                </c:pt>
                <c:pt idx="28">
                  <c:v>84年</c:v>
                </c:pt>
                <c:pt idx="29">
                  <c:v>85年</c:v>
                </c:pt>
                <c:pt idx="30">
                  <c:v>86年</c:v>
                </c:pt>
                <c:pt idx="31">
                  <c:v>87年</c:v>
                </c:pt>
                <c:pt idx="32">
                  <c:v>88年</c:v>
                </c:pt>
                <c:pt idx="33">
                  <c:v>89年</c:v>
                </c:pt>
                <c:pt idx="34">
                  <c:v>90年</c:v>
                </c:pt>
                <c:pt idx="35">
                  <c:v>91年</c:v>
                </c:pt>
                <c:pt idx="36">
                  <c:v>92年</c:v>
                </c:pt>
                <c:pt idx="37">
                  <c:v>93年</c:v>
                </c:pt>
                <c:pt idx="38">
                  <c:v>94年</c:v>
                </c:pt>
                <c:pt idx="39">
                  <c:v>95年</c:v>
                </c:pt>
                <c:pt idx="40">
                  <c:v>96年</c:v>
                </c:pt>
                <c:pt idx="41">
                  <c:v>97年</c:v>
                </c:pt>
                <c:pt idx="42">
                  <c:v>98年</c:v>
                </c:pt>
                <c:pt idx="43">
                  <c:v>99年</c:v>
                </c:pt>
                <c:pt idx="44">
                  <c:v>2000年</c:v>
                </c:pt>
                <c:pt idx="45">
                  <c:v>01年</c:v>
                </c:pt>
                <c:pt idx="46">
                  <c:v>02年</c:v>
                </c:pt>
                <c:pt idx="47">
                  <c:v>03年</c:v>
                </c:pt>
                <c:pt idx="48">
                  <c:v>04年</c:v>
                </c:pt>
                <c:pt idx="49">
                  <c:v>05年</c:v>
                </c:pt>
                <c:pt idx="50">
                  <c:v>06年</c:v>
                </c:pt>
                <c:pt idx="51">
                  <c:v>07年</c:v>
                </c:pt>
                <c:pt idx="52">
                  <c:v>08年</c:v>
                </c:pt>
                <c:pt idx="53">
                  <c:v>09年</c:v>
                </c:pt>
                <c:pt idx="54">
                  <c:v>10年</c:v>
                </c:pt>
                <c:pt idx="55">
                  <c:v>11年</c:v>
                </c:pt>
                <c:pt idx="56">
                  <c:v>12年</c:v>
                </c:pt>
                <c:pt idx="57">
                  <c:v>13年</c:v>
                </c:pt>
                <c:pt idx="58">
                  <c:v>14年</c:v>
                </c:pt>
                <c:pt idx="59">
                  <c:v>15年</c:v>
                </c:pt>
                <c:pt idx="60">
                  <c:v>16年</c:v>
                </c:pt>
                <c:pt idx="61">
                  <c:v>17年</c:v>
                </c:pt>
                <c:pt idx="62">
                  <c:v>18年</c:v>
                </c:pt>
                <c:pt idx="63">
                  <c:v>19年</c:v>
                </c:pt>
                <c:pt idx="64">
                  <c:v>20年</c:v>
                </c:pt>
              </c:strCache>
            </c:strRef>
          </c:cat>
          <c:val>
            <c:numRef>
              <c:f>春闘賃上げ推移!$C$5:$C$69</c:f>
              <c:numCache>
                <c:formatCode>0.0_);[Red]\(0.0\)</c:formatCode>
                <c:ptCount val="65"/>
                <c:pt idx="0">
                  <c:v>6.3</c:v>
                </c:pt>
                <c:pt idx="1">
                  <c:v>8.6</c:v>
                </c:pt>
                <c:pt idx="2">
                  <c:v>5.6</c:v>
                </c:pt>
                <c:pt idx="3">
                  <c:v>6.5</c:v>
                </c:pt>
                <c:pt idx="4">
                  <c:v>8.6999999999999993</c:v>
                </c:pt>
                <c:pt idx="5">
                  <c:v>13.8</c:v>
                </c:pt>
                <c:pt idx="6">
                  <c:v>10.7</c:v>
                </c:pt>
                <c:pt idx="7">
                  <c:v>9.1</c:v>
                </c:pt>
                <c:pt idx="8">
                  <c:v>12.4</c:v>
                </c:pt>
                <c:pt idx="9">
                  <c:v>10.6</c:v>
                </c:pt>
                <c:pt idx="10">
                  <c:v>10.6</c:v>
                </c:pt>
                <c:pt idx="11">
                  <c:v>12.5</c:v>
                </c:pt>
                <c:pt idx="12">
                  <c:v>13.6</c:v>
                </c:pt>
                <c:pt idx="13">
                  <c:v>15.8</c:v>
                </c:pt>
                <c:pt idx="14">
                  <c:v>18.5</c:v>
                </c:pt>
                <c:pt idx="15">
                  <c:v>16.899999999999999</c:v>
                </c:pt>
                <c:pt idx="16">
                  <c:v>15.3</c:v>
                </c:pt>
                <c:pt idx="17">
                  <c:v>20.100000000000001</c:v>
                </c:pt>
                <c:pt idx="18">
                  <c:v>32.9</c:v>
                </c:pt>
                <c:pt idx="19">
                  <c:v>13.1</c:v>
                </c:pt>
                <c:pt idx="20">
                  <c:v>8.8000000000000007</c:v>
                </c:pt>
                <c:pt idx="21">
                  <c:v>8.8000000000000007</c:v>
                </c:pt>
                <c:pt idx="22">
                  <c:v>5.9</c:v>
                </c:pt>
                <c:pt idx="23">
                  <c:v>6</c:v>
                </c:pt>
                <c:pt idx="24" formatCode="0.00_);[Red]\(0.00\)">
                  <c:v>6.74</c:v>
                </c:pt>
                <c:pt idx="25" formatCode="0.00_);[Red]\(0.00\)">
                  <c:v>7.68</c:v>
                </c:pt>
                <c:pt idx="26" formatCode="0.00_);[Red]\(0.00\)">
                  <c:v>7.01</c:v>
                </c:pt>
                <c:pt idx="27" formatCode="0.00_);[Red]\(0.00\)">
                  <c:v>4.4000000000000004</c:v>
                </c:pt>
                <c:pt idx="28" formatCode="0.00_);[Red]\(0.00\)">
                  <c:v>4.46</c:v>
                </c:pt>
                <c:pt idx="29" formatCode="0.00_);[Red]\(0.00\)">
                  <c:v>5.03</c:v>
                </c:pt>
                <c:pt idx="30" formatCode="0.00_);[Red]\(0.00\)">
                  <c:v>4.55</c:v>
                </c:pt>
                <c:pt idx="31" formatCode="0.00_);[Red]\(0.00\)">
                  <c:v>3.56</c:v>
                </c:pt>
                <c:pt idx="32" formatCode="0.00_);[Red]\(0.00\)">
                  <c:v>4.43</c:v>
                </c:pt>
                <c:pt idx="33" formatCode="0.00_);[Red]\(0.00\)">
                  <c:v>5.17</c:v>
                </c:pt>
                <c:pt idx="34" formatCode="0.00_);[Red]\(0.00\)">
                  <c:v>5.94</c:v>
                </c:pt>
                <c:pt idx="35" formatCode="0.00_);[Red]\(0.00\)">
                  <c:v>5.65</c:v>
                </c:pt>
                <c:pt idx="36" formatCode="0.00_);[Red]\(0.00\)">
                  <c:v>4.95</c:v>
                </c:pt>
                <c:pt idx="37" formatCode="0.00_);[Red]\(0.00\)">
                  <c:v>3.89</c:v>
                </c:pt>
                <c:pt idx="38" formatCode="0.00_);[Red]\(0.00\)">
                  <c:v>3.13</c:v>
                </c:pt>
                <c:pt idx="39" formatCode="0.00_);[Red]\(0.00\)">
                  <c:v>2.83</c:v>
                </c:pt>
                <c:pt idx="40" formatCode="0.00_);[Red]\(0.00\)">
                  <c:v>2.86</c:v>
                </c:pt>
                <c:pt idx="41" formatCode="0.00_);[Red]\(0.00\)">
                  <c:v>2.9</c:v>
                </c:pt>
                <c:pt idx="42" formatCode="0.00_);[Red]\(0.00\)">
                  <c:v>2.66</c:v>
                </c:pt>
                <c:pt idx="43" formatCode="0.00_);[Red]\(0.00\)">
                  <c:v>2.21</c:v>
                </c:pt>
                <c:pt idx="44" formatCode="0.00_);[Red]\(0.00\)">
                  <c:v>2.06</c:v>
                </c:pt>
                <c:pt idx="45" formatCode="0.00_);[Red]\(0.00\)">
                  <c:v>2.0099999999999998</c:v>
                </c:pt>
                <c:pt idx="46" formatCode="0.00_);[Red]\(0.00\)">
                  <c:v>1.66</c:v>
                </c:pt>
                <c:pt idx="47" formatCode="0.00_);[Red]\(0.00\)">
                  <c:v>1.63</c:v>
                </c:pt>
                <c:pt idx="48" formatCode="0.00_);[Red]\(0.00\)">
                  <c:v>1.67</c:v>
                </c:pt>
                <c:pt idx="49" formatCode="0.00_);[Red]\(0.00\)">
                  <c:v>1.71</c:v>
                </c:pt>
                <c:pt idx="50" formatCode="0.00_);[Red]\(0.00\)">
                  <c:v>1.79</c:v>
                </c:pt>
                <c:pt idx="51" formatCode="0.00_);[Red]\(0.00\)">
                  <c:v>1.87</c:v>
                </c:pt>
                <c:pt idx="52" formatCode="0.00_);[Red]\(0.00\)">
                  <c:v>1.99</c:v>
                </c:pt>
                <c:pt idx="53" formatCode="0.00_);[Red]\(0.00\)">
                  <c:v>1.83</c:v>
                </c:pt>
                <c:pt idx="54" formatCode="0.00_);[Red]\(0.00\)">
                  <c:v>1.82</c:v>
                </c:pt>
                <c:pt idx="55" formatCode="0.00_);[Red]\(0.00\)">
                  <c:v>1.83</c:v>
                </c:pt>
                <c:pt idx="56" formatCode="0.00_);[Red]\(0.00\)">
                  <c:v>1.78</c:v>
                </c:pt>
                <c:pt idx="57" formatCode="0.00_);[Red]\(0.00\)">
                  <c:v>1.8</c:v>
                </c:pt>
                <c:pt idx="58" formatCode="0.00_);[Red]\(0.00\)">
                  <c:v>2.19</c:v>
                </c:pt>
                <c:pt idx="59" formatCode="0.00_);[Red]\(0.00\)">
                  <c:v>2.38</c:v>
                </c:pt>
                <c:pt idx="60" formatCode="0.00_);[Red]\(0.00\)">
                  <c:v>2.14</c:v>
                </c:pt>
                <c:pt idx="61" formatCode="0.00_);[Red]\(0.00\)">
                  <c:v>2.11</c:v>
                </c:pt>
                <c:pt idx="62" formatCode="0.00_);[Red]\(0.00\)">
                  <c:v>2.2599999999999998</c:v>
                </c:pt>
                <c:pt idx="63" formatCode="0.00_);[Red]\(0.00\)">
                  <c:v>2.1800000000000002</c:v>
                </c:pt>
                <c:pt idx="64" formatCode="0.00_);[Red]\(0.00\)">
                  <c:v>2</c:v>
                </c:pt>
              </c:numCache>
            </c:numRef>
          </c:val>
          <c:smooth val="0"/>
          <c:extLst>
            <c:ext xmlns:c16="http://schemas.microsoft.com/office/drawing/2014/chart" uri="{C3380CC4-5D6E-409C-BE32-E72D297353CC}">
              <c16:uniqueId val="{00000001-E67F-41D8-89C6-9971E5875F0E}"/>
            </c:ext>
          </c:extLst>
        </c:ser>
        <c:dLbls>
          <c:showLegendKey val="0"/>
          <c:showVal val="0"/>
          <c:showCatName val="0"/>
          <c:showSerName val="0"/>
          <c:showPercent val="0"/>
          <c:showBubbleSize val="0"/>
        </c:dLbls>
        <c:marker val="1"/>
        <c:smooth val="0"/>
        <c:axId val="231299887"/>
        <c:axId val="231313199"/>
      </c:lineChart>
      <c:catAx>
        <c:axId val="231307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1319855"/>
        <c:crosses val="autoZero"/>
        <c:auto val="1"/>
        <c:lblAlgn val="ctr"/>
        <c:lblOffset val="100"/>
        <c:noMultiLvlLbl val="0"/>
      </c:catAx>
      <c:valAx>
        <c:axId val="23131985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1307375"/>
        <c:crosses val="autoZero"/>
        <c:crossBetween val="between"/>
      </c:valAx>
      <c:valAx>
        <c:axId val="231313199"/>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1299887"/>
        <c:crosses val="max"/>
        <c:crossBetween val="between"/>
      </c:valAx>
      <c:catAx>
        <c:axId val="231299887"/>
        <c:scaling>
          <c:orientation val="minMax"/>
        </c:scaling>
        <c:delete val="1"/>
        <c:axPos val="b"/>
        <c:numFmt formatCode="General" sourceLinked="1"/>
        <c:majorTickMark val="out"/>
        <c:minorTickMark val="none"/>
        <c:tickLblPos val="nextTo"/>
        <c:crossAx val="23131319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a:t>韓国の賃上げ率、スト件数、スト損失日数、調整申請件数の推移（単位：％、千日）</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2"/>
          <c:order val="2"/>
          <c:tx>
            <c:strRef>
              <c:f>Sheet1!$D$5</c:f>
              <c:strCache>
                <c:ptCount val="1"/>
                <c:pt idx="0">
                  <c:v>スト件数</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Sheet1!$A$6:$A$26</c:f>
              <c:strCache>
                <c:ptCount val="21"/>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strCache>
            </c:strRef>
          </c:cat>
          <c:val>
            <c:numRef>
              <c:f>Sheet1!$D$6:$D$26</c:f>
              <c:numCache>
                <c:formatCode>General</c:formatCode>
                <c:ptCount val="21"/>
                <c:pt idx="0">
                  <c:v>250</c:v>
                </c:pt>
                <c:pt idx="1">
                  <c:v>235</c:v>
                </c:pt>
                <c:pt idx="2">
                  <c:v>322</c:v>
                </c:pt>
                <c:pt idx="3">
                  <c:v>320</c:v>
                </c:pt>
                <c:pt idx="4">
                  <c:v>462</c:v>
                </c:pt>
                <c:pt idx="5">
                  <c:v>287</c:v>
                </c:pt>
                <c:pt idx="6">
                  <c:v>138</c:v>
                </c:pt>
                <c:pt idx="7">
                  <c:v>115</c:v>
                </c:pt>
                <c:pt idx="8">
                  <c:v>108</c:v>
                </c:pt>
                <c:pt idx="9">
                  <c:v>121</c:v>
                </c:pt>
                <c:pt idx="10">
                  <c:v>86</c:v>
                </c:pt>
                <c:pt idx="11">
                  <c:v>65</c:v>
                </c:pt>
                <c:pt idx="12">
                  <c:v>105</c:v>
                </c:pt>
                <c:pt idx="13">
                  <c:v>72</c:v>
                </c:pt>
                <c:pt idx="14">
                  <c:v>111</c:v>
                </c:pt>
                <c:pt idx="15">
                  <c:v>105</c:v>
                </c:pt>
                <c:pt idx="16">
                  <c:v>120</c:v>
                </c:pt>
                <c:pt idx="17">
                  <c:v>101</c:v>
                </c:pt>
                <c:pt idx="18">
                  <c:v>134</c:v>
                </c:pt>
                <c:pt idx="19">
                  <c:v>141</c:v>
                </c:pt>
              </c:numCache>
            </c:numRef>
          </c:val>
          <c:extLst>
            <c:ext xmlns:c16="http://schemas.microsoft.com/office/drawing/2014/chart" uri="{C3380CC4-5D6E-409C-BE32-E72D297353CC}">
              <c16:uniqueId val="{00000000-3B73-4F63-AEAE-D9703AEFDF0E}"/>
            </c:ext>
          </c:extLst>
        </c:ser>
        <c:ser>
          <c:idx val="3"/>
          <c:order val="3"/>
          <c:tx>
            <c:strRef>
              <c:f>Sheet1!$E$5</c:f>
              <c:strCache>
                <c:ptCount val="1"/>
                <c:pt idx="0">
                  <c:v>スト損失日数（千日）</c:v>
                </c:pt>
              </c:strCache>
            </c:strRef>
          </c:tx>
          <c:spPr>
            <a:solidFill>
              <a:schemeClr val="accent4"/>
            </a:solidFill>
            <a:ln>
              <a:noFill/>
            </a:ln>
            <a:effectLst/>
          </c:spPr>
          <c:invertIfNegative val="0"/>
          <c:cat>
            <c:strRef>
              <c:f>Sheet1!$A$6:$A$26</c:f>
              <c:strCache>
                <c:ptCount val="21"/>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strCache>
            </c:strRef>
          </c:cat>
          <c:val>
            <c:numRef>
              <c:f>Sheet1!$E$6:$E$26</c:f>
              <c:numCache>
                <c:formatCode>#,##0</c:formatCode>
                <c:ptCount val="21"/>
                <c:pt idx="0">
                  <c:v>1894</c:v>
                </c:pt>
                <c:pt idx="1">
                  <c:v>1083</c:v>
                </c:pt>
                <c:pt idx="2">
                  <c:v>1580</c:v>
                </c:pt>
                <c:pt idx="3">
                  <c:v>1299</c:v>
                </c:pt>
                <c:pt idx="4">
                  <c:v>1199</c:v>
                </c:pt>
                <c:pt idx="5" formatCode="General">
                  <c:v>848</c:v>
                </c:pt>
                <c:pt idx="6">
                  <c:v>1201</c:v>
                </c:pt>
                <c:pt idx="7" formatCode="General">
                  <c:v>536</c:v>
                </c:pt>
                <c:pt idx="8" formatCode="General">
                  <c:v>809</c:v>
                </c:pt>
                <c:pt idx="9" formatCode="General">
                  <c:v>627</c:v>
                </c:pt>
                <c:pt idx="10" formatCode="General">
                  <c:v>511</c:v>
                </c:pt>
                <c:pt idx="11" formatCode="General">
                  <c:v>429</c:v>
                </c:pt>
                <c:pt idx="12" formatCode="General">
                  <c:v>933</c:v>
                </c:pt>
                <c:pt idx="13" formatCode="General">
                  <c:v>638</c:v>
                </c:pt>
                <c:pt idx="14" formatCode="General">
                  <c:v>651</c:v>
                </c:pt>
                <c:pt idx="15" formatCode="General">
                  <c:v>447</c:v>
                </c:pt>
                <c:pt idx="16">
                  <c:v>2035</c:v>
                </c:pt>
                <c:pt idx="17" formatCode="General">
                  <c:v>862</c:v>
                </c:pt>
                <c:pt idx="18" formatCode="General">
                  <c:v>552</c:v>
                </c:pt>
                <c:pt idx="19" formatCode="General">
                  <c:v>402</c:v>
                </c:pt>
              </c:numCache>
            </c:numRef>
          </c:val>
          <c:extLst>
            <c:ext xmlns:c16="http://schemas.microsoft.com/office/drawing/2014/chart" uri="{C3380CC4-5D6E-409C-BE32-E72D297353CC}">
              <c16:uniqueId val="{00000001-3B73-4F63-AEAE-D9703AEFDF0E}"/>
            </c:ext>
          </c:extLst>
        </c:ser>
        <c:ser>
          <c:idx val="4"/>
          <c:order val="4"/>
          <c:tx>
            <c:strRef>
              <c:f>Sheet1!$F$5</c:f>
              <c:strCache>
                <c:ptCount val="1"/>
                <c:pt idx="0">
                  <c:v>調整申請件数</c:v>
                </c:pt>
              </c:strCache>
            </c:strRef>
          </c:tx>
          <c:spPr>
            <a:solidFill>
              <a:schemeClr val="accent5"/>
            </a:solidFill>
            <a:ln>
              <a:noFill/>
            </a:ln>
            <a:effectLst/>
          </c:spPr>
          <c:invertIfNegative val="0"/>
          <c:cat>
            <c:strRef>
              <c:f>Sheet1!$A$6:$A$26</c:f>
              <c:strCache>
                <c:ptCount val="21"/>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strCache>
            </c:strRef>
          </c:cat>
          <c:val>
            <c:numRef>
              <c:f>Sheet1!$F$6:$F$26</c:f>
              <c:numCache>
                <c:formatCode>#,##0</c:formatCode>
                <c:ptCount val="21"/>
                <c:pt idx="0">
                  <c:v>1096</c:v>
                </c:pt>
                <c:pt idx="1">
                  <c:v>1042</c:v>
                </c:pt>
                <c:pt idx="2" formatCode="General">
                  <c:v>896</c:v>
                </c:pt>
                <c:pt idx="3" formatCode="General">
                  <c:v>868</c:v>
                </c:pt>
                <c:pt idx="4" formatCode="General">
                  <c:v>891</c:v>
                </c:pt>
                <c:pt idx="5" formatCode="General">
                  <c:v>758</c:v>
                </c:pt>
                <c:pt idx="6" formatCode="General">
                  <c:v>885</c:v>
                </c:pt>
                <c:pt idx="7" formatCode="General">
                  <c:v>851</c:v>
                </c:pt>
                <c:pt idx="8" formatCode="General">
                  <c:v>726</c:v>
                </c:pt>
                <c:pt idx="9" formatCode="General">
                  <c:v>708</c:v>
                </c:pt>
                <c:pt idx="10" formatCode="General">
                  <c:v>695</c:v>
                </c:pt>
                <c:pt idx="11" formatCode="General">
                  <c:v>752</c:v>
                </c:pt>
                <c:pt idx="12" formatCode="General">
                  <c:v>762</c:v>
                </c:pt>
                <c:pt idx="13" formatCode="General">
                  <c:v>886</c:v>
                </c:pt>
                <c:pt idx="14" formatCode="General">
                  <c:v>877</c:v>
                </c:pt>
                <c:pt idx="15" formatCode="General">
                  <c:v>822</c:v>
                </c:pt>
                <c:pt idx="16" formatCode="General">
                  <c:v>863</c:v>
                </c:pt>
                <c:pt idx="17" formatCode="#,##0_ ">
                  <c:v>1160</c:v>
                </c:pt>
                <c:pt idx="18">
                  <c:v>1291</c:v>
                </c:pt>
                <c:pt idx="19">
                  <c:v>983</c:v>
                </c:pt>
                <c:pt idx="20" formatCode="General">
                  <c:v>1205</c:v>
                </c:pt>
              </c:numCache>
            </c:numRef>
          </c:val>
          <c:extLst>
            <c:ext xmlns:c16="http://schemas.microsoft.com/office/drawing/2014/chart" uri="{C3380CC4-5D6E-409C-BE32-E72D297353CC}">
              <c16:uniqueId val="{00000002-3B73-4F63-AEAE-D9703AEFDF0E}"/>
            </c:ext>
          </c:extLst>
        </c:ser>
        <c:dLbls>
          <c:showLegendKey val="0"/>
          <c:showVal val="0"/>
          <c:showCatName val="0"/>
          <c:showSerName val="0"/>
          <c:showPercent val="0"/>
          <c:showBubbleSize val="0"/>
        </c:dLbls>
        <c:gapWidth val="219"/>
        <c:axId val="1076883567"/>
        <c:axId val="1076883151"/>
      </c:barChart>
      <c:lineChart>
        <c:grouping val="stacked"/>
        <c:varyColors val="0"/>
        <c:ser>
          <c:idx val="0"/>
          <c:order val="0"/>
          <c:tx>
            <c:strRef>
              <c:f>Sheet1!$B$5</c:f>
              <c:strCache>
                <c:ptCount val="1"/>
                <c:pt idx="0">
                  <c:v>賃上げ率（100人以上協約）</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Sheet1!$A$6:$A$26</c:f>
              <c:strCache>
                <c:ptCount val="21"/>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strCache>
            </c:strRef>
          </c:cat>
          <c:val>
            <c:numRef>
              <c:f>Sheet1!$B$6:$B$26</c:f>
              <c:numCache>
                <c:formatCode>General</c:formatCode>
                <c:ptCount val="21"/>
                <c:pt idx="0">
                  <c:v>7.6</c:v>
                </c:pt>
                <c:pt idx="1">
                  <c:v>6</c:v>
                </c:pt>
                <c:pt idx="2">
                  <c:v>6.7</c:v>
                </c:pt>
                <c:pt idx="3">
                  <c:v>6.4</c:v>
                </c:pt>
                <c:pt idx="4">
                  <c:v>5.2</c:v>
                </c:pt>
                <c:pt idx="5">
                  <c:v>4.7</c:v>
                </c:pt>
                <c:pt idx="6">
                  <c:v>4.8</c:v>
                </c:pt>
                <c:pt idx="7">
                  <c:v>4.8</c:v>
                </c:pt>
                <c:pt idx="8">
                  <c:v>4.9000000000000004</c:v>
                </c:pt>
                <c:pt idx="9">
                  <c:v>1.7</c:v>
                </c:pt>
                <c:pt idx="10">
                  <c:v>4.8</c:v>
                </c:pt>
                <c:pt idx="11">
                  <c:v>5.0999999999999996</c:v>
                </c:pt>
                <c:pt idx="12">
                  <c:v>4.7</c:v>
                </c:pt>
                <c:pt idx="13">
                  <c:v>3.5</c:v>
                </c:pt>
                <c:pt idx="14">
                  <c:v>4.0999999999999996</c:v>
                </c:pt>
                <c:pt idx="15">
                  <c:v>3.7</c:v>
                </c:pt>
                <c:pt idx="16">
                  <c:v>3.3</c:v>
                </c:pt>
                <c:pt idx="17">
                  <c:v>3.6</c:v>
                </c:pt>
                <c:pt idx="18">
                  <c:v>4.2</c:v>
                </c:pt>
                <c:pt idx="19">
                  <c:v>3.9</c:v>
                </c:pt>
                <c:pt idx="20">
                  <c:v>3</c:v>
                </c:pt>
              </c:numCache>
            </c:numRef>
          </c:val>
          <c:smooth val="0"/>
          <c:extLst>
            <c:ext xmlns:c16="http://schemas.microsoft.com/office/drawing/2014/chart" uri="{C3380CC4-5D6E-409C-BE32-E72D297353CC}">
              <c16:uniqueId val="{00000003-3B73-4F63-AEAE-D9703AEFDF0E}"/>
            </c:ext>
          </c:extLst>
        </c:ser>
        <c:ser>
          <c:idx val="1"/>
          <c:order val="1"/>
          <c:tx>
            <c:strRef>
              <c:f>Sheet1!$C$5</c:f>
              <c:strCache>
                <c:ptCount val="1"/>
                <c:pt idx="0">
                  <c:v>総額賃上げ率（5人以上全体）</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Sheet1!$A$6:$A$26</c:f>
              <c:strCache>
                <c:ptCount val="21"/>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strCache>
            </c:strRef>
          </c:cat>
          <c:val>
            <c:numRef>
              <c:f>Sheet1!$C$6:$C$26</c:f>
              <c:numCache>
                <c:formatCode>General</c:formatCode>
                <c:ptCount val="21"/>
                <c:pt idx="0">
                  <c:v>8</c:v>
                </c:pt>
                <c:pt idx="1">
                  <c:v>5.0999999999999996</c:v>
                </c:pt>
                <c:pt idx="2">
                  <c:v>11.2</c:v>
                </c:pt>
                <c:pt idx="3">
                  <c:v>9.1999999999999993</c:v>
                </c:pt>
                <c:pt idx="4">
                  <c:v>6</c:v>
                </c:pt>
                <c:pt idx="5">
                  <c:v>6.6</c:v>
                </c:pt>
                <c:pt idx="6">
                  <c:v>5.7</c:v>
                </c:pt>
                <c:pt idx="7">
                  <c:v>5.6</c:v>
                </c:pt>
                <c:pt idx="8">
                  <c:v>4.4000000000000004</c:v>
                </c:pt>
                <c:pt idx="9">
                  <c:v>2.2000000000000002</c:v>
                </c:pt>
                <c:pt idx="10">
                  <c:v>6.4</c:v>
                </c:pt>
                <c:pt idx="11">
                  <c:v>-0.9</c:v>
                </c:pt>
                <c:pt idx="12">
                  <c:v>5.3</c:v>
                </c:pt>
                <c:pt idx="13">
                  <c:v>3.8</c:v>
                </c:pt>
                <c:pt idx="14">
                  <c:v>2.4</c:v>
                </c:pt>
                <c:pt idx="15">
                  <c:v>3.3</c:v>
                </c:pt>
                <c:pt idx="16">
                  <c:v>3.8</c:v>
                </c:pt>
                <c:pt idx="17">
                  <c:v>2.2999999999999998</c:v>
                </c:pt>
                <c:pt idx="18">
                  <c:v>5.0999999999999996</c:v>
                </c:pt>
                <c:pt idx="19">
                  <c:v>3</c:v>
                </c:pt>
                <c:pt idx="20">
                  <c:v>0.3</c:v>
                </c:pt>
              </c:numCache>
            </c:numRef>
          </c:val>
          <c:smooth val="0"/>
          <c:extLst>
            <c:ext xmlns:c16="http://schemas.microsoft.com/office/drawing/2014/chart" uri="{C3380CC4-5D6E-409C-BE32-E72D297353CC}">
              <c16:uniqueId val="{00000004-3B73-4F63-AEAE-D9703AEFDF0E}"/>
            </c:ext>
          </c:extLst>
        </c:ser>
        <c:dLbls>
          <c:showLegendKey val="0"/>
          <c:showVal val="0"/>
          <c:showCatName val="0"/>
          <c:showSerName val="0"/>
          <c:showPercent val="0"/>
          <c:showBubbleSize val="0"/>
        </c:dLbls>
        <c:marker val="1"/>
        <c:smooth val="0"/>
        <c:axId val="1076882735"/>
        <c:axId val="1076882319"/>
      </c:lineChart>
      <c:catAx>
        <c:axId val="107688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6883151"/>
        <c:crosses val="autoZero"/>
        <c:auto val="1"/>
        <c:lblAlgn val="ctr"/>
        <c:lblOffset val="100"/>
        <c:noMultiLvlLbl val="0"/>
      </c:catAx>
      <c:valAx>
        <c:axId val="107688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6883567"/>
        <c:crosses val="autoZero"/>
        <c:crossBetween val="between"/>
      </c:valAx>
      <c:valAx>
        <c:axId val="107688231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6882735"/>
        <c:crosses val="max"/>
        <c:crossBetween val="between"/>
      </c:valAx>
      <c:catAx>
        <c:axId val="1076882735"/>
        <c:scaling>
          <c:orientation val="minMax"/>
        </c:scaling>
        <c:delete val="1"/>
        <c:axPos val="b"/>
        <c:numFmt formatCode="General" sourceLinked="1"/>
        <c:majorTickMark val="out"/>
        <c:minorTickMark val="none"/>
        <c:tickLblPos val="nextTo"/>
        <c:crossAx val="10768823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b="1" dirty="0"/>
              <a:t>労働組合の賃上げ要求額及び妥結額、達成率の推移（単位：円、％）</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有組合賃上げ要求妥結推移!$B$5</c:f>
              <c:strCache>
                <c:ptCount val="1"/>
                <c:pt idx="0">
                  <c:v>有組合平均要求額</c:v>
                </c:pt>
              </c:strCache>
            </c:strRef>
          </c:tx>
          <c:spPr>
            <a:solidFill>
              <a:schemeClr val="accent1"/>
            </a:solidFill>
            <a:ln>
              <a:noFill/>
            </a:ln>
            <a:effectLst/>
          </c:spPr>
          <c:invertIfNegative val="0"/>
          <c:cat>
            <c:strRef>
              <c:f>有組合賃上げ要求妥結推移!$A$6:$A$50</c:f>
              <c:strCache>
                <c:ptCount val="45"/>
                <c:pt idx="0">
                  <c:v>1977年</c:v>
                </c:pt>
                <c:pt idx="1">
                  <c:v>78年</c:v>
                </c:pt>
                <c:pt idx="2">
                  <c:v>79年</c:v>
                </c:pt>
                <c:pt idx="3">
                  <c:v>80年</c:v>
                </c:pt>
                <c:pt idx="4">
                  <c:v>81年</c:v>
                </c:pt>
                <c:pt idx="5">
                  <c:v>1982年</c:v>
                </c:pt>
                <c:pt idx="6">
                  <c:v>83年</c:v>
                </c:pt>
                <c:pt idx="7">
                  <c:v>84年</c:v>
                </c:pt>
                <c:pt idx="8">
                  <c:v>85年</c:v>
                </c:pt>
                <c:pt idx="9">
                  <c:v>86年</c:v>
                </c:pt>
                <c:pt idx="10">
                  <c:v>87年</c:v>
                </c:pt>
                <c:pt idx="11">
                  <c:v>88年</c:v>
                </c:pt>
                <c:pt idx="12">
                  <c:v>89年</c:v>
                </c:pt>
                <c:pt idx="13">
                  <c:v>90年</c:v>
                </c:pt>
                <c:pt idx="14">
                  <c:v>91年</c:v>
                </c:pt>
                <c:pt idx="15">
                  <c:v>92年</c:v>
                </c:pt>
                <c:pt idx="16">
                  <c:v>93年</c:v>
                </c:pt>
                <c:pt idx="17">
                  <c:v>94年</c:v>
                </c:pt>
                <c:pt idx="18">
                  <c:v>95年</c:v>
                </c:pt>
                <c:pt idx="19">
                  <c:v>96年</c:v>
                </c:pt>
                <c:pt idx="20">
                  <c:v>97年</c:v>
                </c:pt>
                <c:pt idx="21">
                  <c:v>98年</c:v>
                </c:pt>
                <c:pt idx="22">
                  <c:v>99年</c:v>
                </c:pt>
                <c:pt idx="23">
                  <c:v>2000年</c:v>
                </c:pt>
                <c:pt idx="24">
                  <c:v>01年</c:v>
                </c:pt>
                <c:pt idx="25">
                  <c:v>02年</c:v>
                </c:pt>
                <c:pt idx="26">
                  <c:v>03年</c:v>
                </c:pt>
                <c:pt idx="27">
                  <c:v>04年</c:v>
                </c:pt>
                <c:pt idx="28">
                  <c:v>05年</c:v>
                </c:pt>
                <c:pt idx="29">
                  <c:v>06年</c:v>
                </c:pt>
                <c:pt idx="30">
                  <c:v>07年</c:v>
                </c:pt>
                <c:pt idx="31">
                  <c:v>08年</c:v>
                </c:pt>
                <c:pt idx="32">
                  <c:v>09年</c:v>
                </c:pt>
                <c:pt idx="33">
                  <c:v>10年</c:v>
                </c:pt>
                <c:pt idx="34">
                  <c:v>11年</c:v>
                </c:pt>
                <c:pt idx="35">
                  <c:v>12年</c:v>
                </c:pt>
                <c:pt idx="36">
                  <c:v>13年</c:v>
                </c:pt>
                <c:pt idx="37">
                  <c:v>14年</c:v>
                </c:pt>
                <c:pt idx="38">
                  <c:v>15年</c:v>
                </c:pt>
                <c:pt idx="39">
                  <c:v>16年</c:v>
                </c:pt>
                <c:pt idx="40">
                  <c:v>17年</c:v>
                </c:pt>
                <c:pt idx="41">
                  <c:v>18年</c:v>
                </c:pt>
                <c:pt idx="42">
                  <c:v>19年</c:v>
                </c:pt>
                <c:pt idx="43">
                  <c:v>20年</c:v>
                </c:pt>
                <c:pt idx="44">
                  <c:v>21年</c:v>
                </c:pt>
              </c:strCache>
            </c:strRef>
          </c:cat>
          <c:val>
            <c:numRef>
              <c:f>有組合賃上げ要求妥結推移!$B$6:$B$50</c:f>
              <c:numCache>
                <c:formatCode>General</c:formatCode>
                <c:ptCount val="45"/>
                <c:pt idx="0">
                  <c:v>21274</c:v>
                </c:pt>
                <c:pt idx="1">
                  <c:v>18500</c:v>
                </c:pt>
                <c:pt idx="2">
                  <c:v>15521</c:v>
                </c:pt>
                <c:pt idx="3">
                  <c:v>17205</c:v>
                </c:pt>
                <c:pt idx="4">
                  <c:v>19446</c:v>
                </c:pt>
                <c:pt idx="5">
                  <c:v>19381</c:v>
                </c:pt>
                <c:pt idx="6">
                  <c:v>15806</c:v>
                </c:pt>
                <c:pt idx="7">
                  <c:v>14787</c:v>
                </c:pt>
                <c:pt idx="8">
                  <c:v>15965</c:v>
                </c:pt>
                <c:pt idx="9">
                  <c:v>16094</c:v>
                </c:pt>
                <c:pt idx="10">
                  <c:v>13294</c:v>
                </c:pt>
                <c:pt idx="11">
                  <c:v>14098</c:v>
                </c:pt>
                <c:pt idx="12">
                  <c:v>16942</c:v>
                </c:pt>
                <c:pt idx="13">
                  <c:v>19040</c:v>
                </c:pt>
                <c:pt idx="14">
                  <c:v>19671</c:v>
                </c:pt>
                <c:pt idx="15">
                  <c:v>19443</c:v>
                </c:pt>
                <c:pt idx="16">
                  <c:v>19654</c:v>
                </c:pt>
                <c:pt idx="17">
                  <c:v>16027</c:v>
                </c:pt>
                <c:pt idx="18">
                  <c:v>13929</c:v>
                </c:pt>
                <c:pt idx="19">
                  <c:v>16320</c:v>
                </c:pt>
                <c:pt idx="20">
                  <c:v>14558</c:v>
                </c:pt>
                <c:pt idx="21">
                  <c:v>12500</c:v>
                </c:pt>
                <c:pt idx="22">
                  <c:v>8803</c:v>
                </c:pt>
                <c:pt idx="23">
                  <c:v>8202</c:v>
                </c:pt>
                <c:pt idx="24">
                  <c:v>7418</c:v>
                </c:pt>
                <c:pt idx="25">
                  <c:v>5743</c:v>
                </c:pt>
                <c:pt idx="26">
                  <c:v>6015</c:v>
                </c:pt>
                <c:pt idx="27">
                  <c:v>6213</c:v>
                </c:pt>
                <c:pt idx="28">
                  <c:v>6637</c:v>
                </c:pt>
                <c:pt idx="29">
                  <c:v>5913</c:v>
                </c:pt>
                <c:pt idx="30">
                  <c:v>6722</c:v>
                </c:pt>
                <c:pt idx="31">
                  <c:v>5044</c:v>
                </c:pt>
                <c:pt idx="32">
                  <c:v>5423</c:v>
                </c:pt>
                <c:pt idx="33">
                  <c:v>5408</c:v>
                </c:pt>
                <c:pt idx="34">
                  <c:v>6107</c:v>
                </c:pt>
                <c:pt idx="35">
                  <c:v>5298</c:v>
                </c:pt>
                <c:pt idx="36">
                  <c:v>5693</c:v>
                </c:pt>
                <c:pt idx="37">
                  <c:v>6737</c:v>
                </c:pt>
                <c:pt idx="38">
                  <c:v>7445</c:v>
                </c:pt>
                <c:pt idx="39">
                  <c:v>6540</c:v>
                </c:pt>
                <c:pt idx="40">
                  <c:v>6106</c:v>
                </c:pt>
                <c:pt idx="41">
                  <c:v>6092</c:v>
                </c:pt>
                <c:pt idx="42">
                  <c:v>7616</c:v>
                </c:pt>
                <c:pt idx="43">
                  <c:v>7430</c:v>
                </c:pt>
                <c:pt idx="44">
                  <c:v>5948</c:v>
                </c:pt>
              </c:numCache>
            </c:numRef>
          </c:val>
          <c:extLst>
            <c:ext xmlns:c16="http://schemas.microsoft.com/office/drawing/2014/chart" uri="{C3380CC4-5D6E-409C-BE32-E72D297353CC}">
              <c16:uniqueId val="{00000000-F796-461C-8D77-C45FA3427B15}"/>
            </c:ext>
          </c:extLst>
        </c:ser>
        <c:ser>
          <c:idx val="1"/>
          <c:order val="1"/>
          <c:tx>
            <c:strRef>
              <c:f>有組合賃上げ要求妥結推移!$C$5</c:f>
              <c:strCache>
                <c:ptCount val="1"/>
                <c:pt idx="0">
                  <c:v>平均妥結額</c:v>
                </c:pt>
              </c:strCache>
            </c:strRef>
          </c:tx>
          <c:spPr>
            <a:solidFill>
              <a:schemeClr val="accent2"/>
            </a:solidFill>
            <a:ln>
              <a:noFill/>
            </a:ln>
            <a:effectLst/>
          </c:spPr>
          <c:invertIfNegative val="0"/>
          <c:cat>
            <c:strRef>
              <c:f>有組合賃上げ要求妥結推移!$A$6:$A$50</c:f>
              <c:strCache>
                <c:ptCount val="45"/>
                <c:pt idx="0">
                  <c:v>1977年</c:v>
                </c:pt>
                <c:pt idx="1">
                  <c:v>78年</c:v>
                </c:pt>
                <c:pt idx="2">
                  <c:v>79年</c:v>
                </c:pt>
                <c:pt idx="3">
                  <c:v>80年</c:v>
                </c:pt>
                <c:pt idx="4">
                  <c:v>81年</c:v>
                </c:pt>
                <c:pt idx="5">
                  <c:v>1982年</c:v>
                </c:pt>
                <c:pt idx="6">
                  <c:v>83年</c:v>
                </c:pt>
                <c:pt idx="7">
                  <c:v>84年</c:v>
                </c:pt>
                <c:pt idx="8">
                  <c:v>85年</c:v>
                </c:pt>
                <c:pt idx="9">
                  <c:v>86年</c:v>
                </c:pt>
                <c:pt idx="10">
                  <c:v>87年</c:v>
                </c:pt>
                <c:pt idx="11">
                  <c:v>88年</c:v>
                </c:pt>
                <c:pt idx="12">
                  <c:v>89年</c:v>
                </c:pt>
                <c:pt idx="13">
                  <c:v>90年</c:v>
                </c:pt>
                <c:pt idx="14">
                  <c:v>91年</c:v>
                </c:pt>
                <c:pt idx="15">
                  <c:v>92年</c:v>
                </c:pt>
                <c:pt idx="16">
                  <c:v>93年</c:v>
                </c:pt>
                <c:pt idx="17">
                  <c:v>94年</c:v>
                </c:pt>
                <c:pt idx="18">
                  <c:v>95年</c:v>
                </c:pt>
                <c:pt idx="19">
                  <c:v>96年</c:v>
                </c:pt>
                <c:pt idx="20">
                  <c:v>97年</c:v>
                </c:pt>
                <c:pt idx="21">
                  <c:v>98年</c:v>
                </c:pt>
                <c:pt idx="22">
                  <c:v>99年</c:v>
                </c:pt>
                <c:pt idx="23">
                  <c:v>2000年</c:v>
                </c:pt>
                <c:pt idx="24">
                  <c:v>01年</c:v>
                </c:pt>
                <c:pt idx="25">
                  <c:v>02年</c:v>
                </c:pt>
                <c:pt idx="26">
                  <c:v>03年</c:v>
                </c:pt>
                <c:pt idx="27">
                  <c:v>04年</c:v>
                </c:pt>
                <c:pt idx="28">
                  <c:v>05年</c:v>
                </c:pt>
                <c:pt idx="29">
                  <c:v>06年</c:v>
                </c:pt>
                <c:pt idx="30">
                  <c:v>07年</c:v>
                </c:pt>
                <c:pt idx="31">
                  <c:v>08年</c:v>
                </c:pt>
                <c:pt idx="32">
                  <c:v>09年</c:v>
                </c:pt>
                <c:pt idx="33">
                  <c:v>10年</c:v>
                </c:pt>
                <c:pt idx="34">
                  <c:v>11年</c:v>
                </c:pt>
                <c:pt idx="35">
                  <c:v>12年</c:v>
                </c:pt>
                <c:pt idx="36">
                  <c:v>13年</c:v>
                </c:pt>
                <c:pt idx="37">
                  <c:v>14年</c:v>
                </c:pt>
                <c:pt idx="38">
                  <c:v>15年</c:v>
                </c:pt>
                <c:pt idx="39">
                  <c:v>16年</c:v>
                </c:pt>
                <c:pt idx="40">
                  <c:v>17年</c:v>
                </c:pt>
                <c:pt idx="41">
                  <c:v>18年</c:v>
                </c:pt>
                <c:pt idx="42">
                  <c:v>19年</c:v>
                </c:pt>
                <c:pt idx="43">
                  <c:v>20年</c:v>
                </c:pt>
                <c:pt idx="44">
                  <c:v>21年</c:v>
                </c:pt>
              </c:strCache>
            </c:strRef>
          </c:cat>
          <c:val>
            <c:numRef>
              <c:f>有組合賃上げ要求妥結推移!$C$6:$C$50</c:f>
              <c:numCache>
                <c:formatCode>General</c:formatCode>
                <c:ptCount val="45"/>
                <c:pt idx="0">
                  <c:v>11435</c:v>
                </c:pt>
                <c:pt idx="1">
                  <c:v>8461</c:v>
                </c:pt>
                <c:pt idx="2">
                  <c:v>8551</c:v>
                </c:pt>
                <c:pt idx="3">
                  <c:v>10865</c:v>
                </c:pt>
                <c:pt idx="4">
                  <c:v>12080</c:v>
                </c:pt>
                <c:pt idx="5">
                  <c:v>11676</c:v>
                </c:pt>
                <c:pt idx="6">
                  <c:v>7959</c:v>
                </c:pt>
                <c:pt idx="7">
                  <c:v>8205</c:v>
                </c:pt>
                <c:pt idx="8">
                  <c:v>9210</c:v>
                </c:pt>
                <c:pt idx="9">
                  <c:v>8369</c:v>
                </c:pt>
                <c:pt idx="10">
                  <c:v>6813</c:v>
                </c:pt>
                <c:pt idx="11">
                  <c:v>8488</c:v>
                </c:pt>
                <c:pt idx="12">
                  <c:v>10553</c:v>
                </c:pt>
                <c:pt idx="13">
                  <c:v>12756</c:v>
                </c:pt>
                <c:pt idx="14">
                  <c:v>13067</c:v>
                </c:pt>
                <c:pt idx="15">
                  <c:v>11791</c:v>
                </c:pt>
                <c:pt idx="16">
                  <c:v>9686</c:v>
                </c:pt>
                <c:pt idx="17">
                  <c:v>7554</c:v>
                </c:pt>
                <c:pt idx="18">
                  <c:v>6976</c:v>
                </c:pt>
                <c:pt idx="19">
                  <c:v>7526</c:v>
                </c:pt>
                <c:pt idx="20">
                  <c:v>7698</c:v>
                </c:pt>
                <c:pt idx="21">
                  <c:v>5697</c:v>
                </c:pt>
                <c:pt idx="22">
                  <c:v>4442</c:v>
                </c:pt>
                <c:pt idx="23">
                  <c:v>4144</c:v>
                </c:pt>
                <c:pt idx="24">
                  <c:v>4079</c:v>
                </c:pt>
                <c:pt idx="25">
                  <c:v>3066</c:v>
                </c:pt>
                <c:pt idx="26">
                  <c:v>3546</c:v>
                </c:pt>
                <c:pt idx="27">
                  <c:v>3463</c:v>
                </c:pt>
                <c:pt idx="28">
                  <c:v>3605</c:v>
                </c:pt>
                <c:pt idx="29">
                  <c:v>3653</c:v>
                </c:pt>
                <c:pt idx="30">
                  <c:v>4241</c:v>
                </c:pt>
                <c:pt idx="31">
                  <c:v>3573</c:v>
                </c:pt>
                <c:pt idx="32">
                  <c:v>2489</c:v>
                </c:pt>
                <c:pt idx="33">
                  <c:v>3275</c:v>
                </c:pt>
                <c:pt idx="34">
                  <c:v>3633</c:v>
                </c:pt>
                <c:pt idx="35">
                  <c:v>3415</c:v>
                </c:pt>
                <c:pt idx="36">
                  <c:v>3310</c:v>
                </c:pt>
                <c:pt idx="37">
                  <c:v>3724</c:v>
                </c:pt>
                <c:pt idx="38">
                  <c:v>4093</c:v>
                </c:pt>
                <c:pt idx="39">
                  <c:v>3503</c:v>
                </c:pt>
                <c:pt idx="40">
                  <c:v>3708</c:v>
                </c:pt>
                <c:pt idx="41">
                  <c:v>3927</c:v>
                </c:pt>
                <c:pt idx="42">
                  <c:v>4217</c:v>
                </c:pt>
                <c:pt idx="43">
                  <c:v>4074</c:v>
                </c:pt>
                <c:pt idx="44">
                  <c:v>3640</c:v>
                </c:pt>
              </c:numCache>
            </c:numRef>
          </c:val>
          <c:extLst>
            <c:ext xmlns:c16="http://schemas.microsoft.com/office/drawing/2014/chart" uri="{C3380CC4-5D6E-409C-BE32-E72D297353CC}">
              <c16:uniqueId val="{00000001-F796-461C-8D77-C45FA3427B15}"/>
            </c:ext>
          </c:extLst>
        </c:ser>
        <c:dLbls>
          <c:showLegendKey val="0"/>
          <c:showVal val="0"/>
          <c:showCatName val="0"/>
          <c:showSerName val="0"/>
          <c:showPercent val="0"/>
          <c:showBubbleSize val="0"/>
        </c:dLbls>
        <c:gapWidth val="219"/>
        <c:overlap val="-27"/>
        <c:axId val="1589410688"/>
        <c:axId val="1589417344"/>
      </c:barChart>
      <c:lineChart>
        <c:grouping val="standard"/>
        <c:varyColors val="0"/>
        <c:ser>
          <c:idx val="2"/>
          <c:order val="2"/>
          <c:tx>
            <c:strRef>
              <c:f>有組合賃上げ要求妥結推移!$D$5</c:f>
              <c:strCache>
                <c:ptCount val="1"/>
                <c:pt idx="0">
                  <c:v>達成率</c:v>
                </c:pt>
              </c:strCache>
            </c:strRef>
          </c:tx>
          <c:spPr>
            <a:ln w="28575" cap="rnd">
              <a:solidFill>
                <a:schemeClr val="accent3"/>
              </a:solidFill>
              <a:round/>
            </a:ln>
            <a:effectLst/>
          </c:spPr>
          <c:marker>
            <c:symbol val="none"/>
          </c:marker>
          <c:cat>
            <c:strRef>
              <c:f>有組合賃上げ要求妥結推移!$A$6:$A$50</c:f>
              <c:strCache>
                <c:ptCount val="45"/>
                <c:pt idx="0">
                  <c:v>1977年</c:v>
                </c:pt>
                <c:pt idx="1">
                  <c:v>78年</c:v>
                </c:pt>
                <c:pt idx="2">
                  <c:v>79年</c:v>
                </c:pt>
                <c:pt idx="3">
                  <c:v>80年</c:v>
                </c:pt>
                <c:pt idx="4">
                  <c:v>81年</c:v>
                </c:pt>
                <c:pt idx="5">
                  <c:v>1982年</c:v>
                </c:pt>
                <c:pt idx="6">
                  <c:v>83年</c:v>
                </c:pt>
                <c:pt idx="7">
                  <c:v>84年</c:v>
                </c:pt>
                <c:pt idx="8">
                  <c:v>85年</c:v>
                </c:pt>
                <c:pt idx="9">
                  <c:v>86年</c:v>
                </c:pt>
                <c:pt idx="10">
                  <c:v>87年</c:v>
                </c:pt>
                <c:pt idx="11">
                  <c:v>88年</c:v>
                </c:pt>
                <c:pt idx="12">
                  <c:v>89年</c:v>
                </c:pt>
                <c:pt idx="13">
                  <c:v>90年</c:v>
                </c:pt>
                <c:pt idx="14">
                  <c:v>91年</c:v>
                </c:pt>
                <c:pt idx="15">
                  <c:v>92年</c:v>
                </c:pt>
                <c:pt idx="16">
                  <c:v>93年</c:v>
                </c:pt>
                <c:pt idx="17">
                  <c:v>94年</c:v>
                </c:pt>
                <c:pt idx="18">
                  <c:v>95年</c:v>
                </c:pt>
                <c:pt idx="19">
                  <c:v>96年</c:v>
                </c:pt>
                <c:pt idx="20">
                  <c:v>97年</c:v>
                </c:pt>
                <c:pt idx="21">
                  <c:v>98年</c:v>
                </c:pt>
                <c:pt idx="22">
                  <c:v>99年</c:v>
                </c:pt>
                <c:pt idx="23">
                  <c:v>2000年</c:v>
                </c:pt>
                <c:pt idx="24">
                  <c:v>01年</c:v>
                </c:pt>
                <c:pt idx="25">
                  <c:v>02年</c:v>
                </c:pt>
                <c:pt idx="26">
                  <c:v>03年</c:v>
                </c:pt>
                <c:pt idx="27">
                  <c:v>04年</c:v>
                </c:pt>
                <c:pt idx="28">
                  <c:v>05年</c:v>
                </c:pt>
                <c:pt idx="29">
                  <c:v>06年</c:v>
                </c:pt>
                <c:pt idx="30">
                  <c:v>07年</c:v>
                </c:pt>
                <c:pt idx="31">
                  <c:v>08年</c:v>
                </c:pt>
                <c:pt idx="32">
                  <c:v>09年</c:v>
                </c:pt>
                <c:pt idx="33">
                  <c:v>10年</c:v>
                </c:pt>
                <c:pt idx="34">
                  <c:v>11年</c:v>
                </c:pt>
                <c:pt idx="35">
                  <c:v>12年</c:v>
                </c:pt>
                <c:pt idx="36">
                  <c:v>13年</c:v>
                </c:pt>
                <c:pt idx="37">
                  <c:v>14年</c:v>
                </c:pt>
                <c:pt idx="38">
                  <c:v>15年</c:v>
                </c:pt>
                <c:pt idx="39">
                  <c:v>16年</c:v>
                </c:pt>
                <c:pt idx="40">
                  <c:v>17年</c:v>
                </c:pt>
                <c:pt idx="41">
                  <c:v>18年</c:v>
                </c:pt>
                <c:pt idx="42">
                  <c:v>19年</c:v>
                </c:pt>
                <c:pt idx="43">
                  <c:v>20年</c:v>
                </c:pt>
                <c:pt idx="44">
                  <c:v>21年</c:v>
                </c:pt>
              </c:strCache>
            </c:strRef>
          </c:cat>
          <c:val>
            <c:numRef>
              <c:f>有組合賃上げ要求妥結推移!$D$6:$D$50</c:f>
              <c:numCache>
                <c:formatCode>General</c:formatCode>
                <c:ptCount val="45"/>
                <c:pt idx="0">
                  <c:v>53.8</c:v>
                </c:pt>
                <c:pt idx="1">
                  <c:v>45.7</c:v>
                </c:pt>
                <c:pt idx="2">
                  <c:v>55.1</c:v>
                </c:pt>
                <c:pt idx="3">
                  <c:v>63.2</c:v>
                </c:pt>
                <c:pt idx="4">
                  <c:v>62.1</c:v>
                </c:pt>
                <c:pt idx="5">
                  <c:v>60.2</c:v>
                </c:pt>
                <c:pt idx="6">
                  <c:v>50.4</c:v>
                </c:pt>
                <c:pt idx="7">
                  <c:v>55.5</c:v>
                </c:pt>
                <c:pt idx="8">
                  <c:v>57.7</c:v>
                </c:pt>
                <c:pt idx="9">
                  <c:v>52</c:v>
                </c:pt>
                <c:pt idx="10">
                  <c:v>51.2</c:v>
                </c:pt>
                <c:pt idx="11">
                  <c:v>60.2</c:v>
                </c:pt>
                <c:pt idx="12">
                  <c:v>62.3</c:v>
                </c:pt>
                <c:pt idx="13">
                  <c:v>67</c:v>
                </c:pt>
                <c:pt idx="14">
                  <c:v>66.400000000000006</c:v>
                </c:pt>
                <c:pt idx="15">
                  <c:v>60.6</c:v>
                </c:pt>
                <c:pt idx="16">
                  <c:v>49.3</c:v>
                </c:pt>
                <c:pt idx="17">
                  <c:v>47.1</c:v>
                </c:pt>
                <c:pt idx="18">
                  <c:v>50.1</c:v>
                </c:pt>
                <c:pt idx="19">
                  <c:v>46.1</c:v>
                </c:pt>
                <c:pt idx="20">
                  <c:v>52.9</c:v>
                </c:pt>
                <c:pt idx="21">
                  <c:v>45.6</c:v>
                </c:pt>
                <c:pt idx="22">
                  <c:v>50.5</c:v>
                </c:pt>
                <c:pt idx="23">
                  <c:v>50.5</c:v>
                </c:pt>
                <c:pt idx="24">
                  <c:v>55</c:v>
                </c:pt>
                <c:pt idx="25">
                  <c:v>53.4</c:v>
                </c:pt>
                <c:pt idx="26">
                  <c:v>59</c:v>
                </c:pt>
                <c:pt idx="27">
                  <c:v>55.7</c:v>
                </c:pt>
                <c:pt idx="28">
                  <c:v>54.3</c:v>
                </c:pt>
                <c:pt idx="29">
                  <c:v>61.8</c:v>
                </c:pt>
                <c:pt idx="30">
                  <c:v>63.1</c:v>
                </c:pt>
                <c:pt idx="31">
                  <c:v>70.8</c:v>
                </c:pt>
                <c:pt idx="32">
                  <c:v>45.9</c:v>
                </c:pt>
                <c:pt idx="33">
                  <c:v>60.5</c:v>
                </c:pt>
                <c:pt idx="34">
                  <c:v>59.5</c:v>
                </c:pt>
                <c:pt idx="35">
                  <c:v>64.400000000000006</c:v>
                </c:pt>
                <c:pt idx="36">
                  <c:v>58.1</c:v>
                </c:pt>
                <c:pt idx="37">
                  <c:v>55.3</c:v>
                </c:pt>
                <c:pt idx="38">
                  <c:v>55</c:v>
                </c:pt>
                <c:pt idx="39">
                  <c:v>53.6</c:v>
                </c:pt>
                <c:pt idx="40">
                  <c:v>60.7</c:v>
                </c:pt>
                <c:pt idx="41">
                  <c:v>64.5</c:v>
                </c:pt>
                <c:pt idx="42">
                  <c:v>55.4</c:v>
                </c:pt>
                <c:pt idx="43">
                  <c:v>54.8</c:v>
                </c:pt>
                <c:pt idx="44">
                  <c:v>61.2</c:v>
                </c:pt>
              </c:numCache>
            </c:numRef>
          </c:val>
          <c:smooth val="0"/>
          <c:extLst>
            <c:ext xmlns:c16="http://schemas.microsoft.com/office/drawing/2014/chart" uri="{C3380CC4-5D6E-409C-BE32-E72D297353CC}">
              <c16:uniqueId val="{00000002-F796-461C-8D77-C45FA3427B15}"/>
            </c:ext>
          </c:extLst>
        </c:ser>
        <c:dLbls>
          <c:showLegendKey val="0"/>
          <c:showVal val="0"/>
          <c:showCatName val="0"/>
          <c:showSerName val="0"/>
          <c:showPercent val="0"/>
          <c:showBubbleSize val="0"/>
        </c:dLbls>
        <c:marker val="1"/>
        <c:smooth val="0"/>
        <c:axId val="1589415264"/>
        <c:axId val="1589414016"/>
      </c:lineChart>
      <c:catAx>
        <c:axId val="158941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9417344"/>
        <c:crosses val="autoZero"/>
        <c:auto val="1"/>
        <c:lblAlgn val="ctr"/>
        <c:lblOffset val="100"/>
        <c:noMultiLvlLbl val="0"/>
      </c:catAx>
      <c:valAx>
        <c:axId val="158941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9410688"/>
        <c:crosses val="autoZero"/>
        <c:crossBetween val="between"/>
      </c:valAx>
      <c:valAx>
        <c:axId val="15894140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9415264"/>
        <c:crosses val="max"/>
        <c:crossBetween val="between"/>
      </c:valAx>
      <c:catAx>
        <c:axId val="1589415264"/>
        <c:scaling>
          <c:orientation val="minMax"/>
        </c:scaling>
        <c:delete val="1"/>
        <c:axPos val="b"/>
        <c:numFmt formatCode="General" sourceLinked="1"/>
        <c:majorTickMark val="out"/>
        <c:minorTickMark val="none"/>
        <c:tickLblPos val="nextTo"/>
        <c:crossAx val="15894140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a:t>賃金の改定の決定に当たり「労使関係の安定」を重視した企業の割合（重複回答）と１人平均賃金の改定額の推移（単位：％、円）</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賃上げ労使関係安定!$B$4</c:f>
              <c:strCache>
                <c:ptCount val="1"/>
                <c:pt idx="0">
                  <c:v>労使関係の安定</c:v>
                </c:pt>
              </c:strCache>
            </c:strRef>
          </c:tx>
          <c:spPr>
            <a:solidFill>
              <a:schemeClr val="accent1"/>
            </a:solidFill>
            <a:ln>
              <a:noFill/>
            </a:ln>
            <a:effectLst/>
          </c:spPr>
          <c:invertIfNegative val="0"/>
          <c:cat>
            <c:strRef>
              <c:f>賃上げ労使関係安定!$A$15:$A$54</c:f>
              <c:strCache>
                <c:ptCount val="40"/>
                <c:pt idx="0">
                  <c:v>1982年</c:v>
                </c:pt>
                <c:pt idx="1">
                  <c:v>83年</c:v>
                </c:pt>
                <c:pt idx="2">
                  <c:v>84年</c:v>
                </c:pt>
                <c:pt idx="3">
                  <c:v>85年</c:v>
                </c:pt>
                <c:pt idx="4">
                  <c:v>86年</c:v>
                </c:pt>
                <c:pt idx="5">
                  <c:v>87年</c:v>
                </c:pt>
                <c:pt idx="6">
                  <c:v>88年</c:v>
                </c:pt>
                <c:pt idx="7">
                  <c:v>89年</c:v>
                </c:pt>
                <c:pt idx="8">
                  <c:v>90年</c:v>
                </c:pt>
                <c:pt idx="9">
                  <c:v>91年</c:v>
                </c:pt>
                <c:pt idx="10">
                  <c:v>92年</c:v>
                </c:pt>
                <c:pt idx="11">
                  <c:v>93年</c:v>
                </c:pt>
                <c:pt idx="12">
                  <c:v>94年</c:v>
                </c:pt>
                <c:pt idx="13">
                  <c:v>95年</c:v>
                </c:pt>
                <c:pt idx="14">
                  <c:v>96年</c:v>
                </c:pt>
                <c:pt idx="15">
                  <c:v>97年</c:v>
                </c:pt>
                <c:pt idx="16">
                  <c:v>98年</c:v>
                </c:pt>
                <c:pt idx="17">
                  <c:v>99年</c:v>
                </c:pt>
                <c:pt idx="18">
                  <c:v>2000年</c:v>
                </c:pt>
                <c:pt idx="19">
                  <c:v>01年</c:v>
                </c:pt>
                <c:pt idx="20">
                  <c:v>02年</c:v>
                </c:pt>
                <c:pt idx="21">
                  <c:v>03年</c:v>
                </c:pt>
                <c:pt idx="22">
                  <c:v>04年</c:v>
                </c:pt>
                <c:pt idx="23">
                  <c:v>05年</c:v>
                </c:pt>
                <c:pt idx="24">
                  <c:v>06年</c:v>
                </c:pt>
                <c:pt idx="25">
                  <c:v>07年</c:v>
                </c:pt>
                <c:pt idx="26">
                  <c:v>08年</c:v>
                </c:pt>
                <c:pt idx="27">
                  <c:v>09年</c:v>
                </c:pt>
                <c:pt idx="28">
                  <c:v>10年</c:v>
                </c:pt>
                <c:pt idx="29">
                  <c:v>11年</c:v>
                </c:pt>
                <c:pt idx="30">
                  <c:v>12年</c:v>
                </c:pt>
                <c:pt idx="31">
                  <c:v>13年</c:v>
                </c:pt>
                <c:pt idx="32">
                  <c:v>14年</c:v>
                </c:pt>
                <c:pt idx="33">
                  <c:v>15年</c:v>
                </c:pt>
                <c:pt idx="34">
                  <c:v>16年</c:v>
                </c:pt>
                <c:pt idx="35">
                  <c:v>17年</c:v>
                </c:pt>
                <c:pt idx="36">
                  <c:v>18年</c:v>
                </c:pt>
                <c:pt idx="37">
                  <c:v>19年</c:v>
                </c:pt>
                <c:pt idx="38">
                  <c:v>20年</c:v>
                </c:pt>
                <c:pt idx="39">
                  <c:v>21年</c:v>
                </c:pt>
              </c:strCache>
            </c:strRef>
          </c:cat>
          <c:val>
            <c:numRef>
              <c:f>賃上げ労使関係安定!$B$15:$B$54</c:f>
              <c:numCache>
                <c:formatCode>General</c:formatCode>
                <c:ptCount val="40"/>
                <c:pt idx="0">
                  <c:v>48.9</c:v>
                </c:pt>
                <c:pt idx="1">
                  <c:v>48.4</c:v>
                </c:pt>
                <c:pt idx="2">
                  <c:v>49.2</c:v>
                </c:pt>
                <c:pt idx="3">
                  <c:v>47.1</c:v>
                </c:pt>
                <c:pt idx="4">
                  <c:v>53.8</c:v>
                </c:pt>
                <c:pt idx="5">
                  <c:v>53.5</c:v>
                </c:pt>
                <c:pt idx="6">
                  <c:v>47.2</c:v>
                </c:pt>
                <c:pt idx="7">
                  <c:v>40.700000000000003</c:v>
                </c:pt>
                <c:pt idx="8">
                  <c:v>33.9</c:v>
                </c:pt>
                <c:pt idx="9">
                  <c:v>33.1</c:v>
                </c:pt>
                <c:pt idx="10">
                  <c:v>34.799999999999997</c:v>
                </c:pt>
                <c:pt idx="11">
                  <c:v>36.1</c:v>
                </c:pt>
                <c:pt idx="12">
                  <c:v>43.5</c:v>
                </c:pt>
                <c:pt idx="13">
                  <c:v>45.4</c:v>
                </c:pt>
                <c:pt idx="14">
                  <c:v>41.4</c:v>
                </c:pt>
                <c:pt idx="15">
                  <c:v>38.700000000000003</c:v>
                </c:pt>
                <c:pt idx="16">
                  <c:v>30.8</c:v>
                </c:pt>
                <c:pt idx="17">
                  <c:v>27.8</c:v>
                </c:pt>
                <c:pt idx="18">
                  <c:v>27.4</c:v>
                </c:pt>
                <c:pt idx="19">
                  <c:v>23.3</c:v>
                </c:pt>
                <c:pt idx="20">
                  <c:v>24.1</c:v>
                </c:pt>
                <c:pt idx="21">
                  <c:v>21.2</c:v>
                </c:pt>
                <c:pt idx="22">
                  <c:v>25.4</c:v>
                </c:pt>
                <c:pt idx="23">
                  <c:v>22.4</c:v>
                </c:pt>
                <c:pt idx="24">
                  <c:v>22.5</c:v>
                </c:pt>
                <c:pt idx="25">
                  <c:v>18.8</c:v>
                </c:pt>
                <c:pt idx="26">
                  <c:v>21</c:v>
                </c:pt>
                <c:pt idx="27">
                  <c:v>15.3</c:v>
                </c:pt>
                <c:pt idx="28">
                  <c:v>15</c:v>
                </c:pt>
                <c:pt idx="29">
                  <c:v>12.8</c:v>
                </c:pt>
                <c:pt idx="30">
                  <c:v>11.8</c:v>
                </c:pt>
                <c:pt idx="31">
                  <c:v>12.6</c:v>
                </c:pt>
                <c:pt idx="32">
                  <c:v>11.2</c:v>
                </c:pt>
                <c:pt idx="33">
                  <c:v>13.3</c:v>
                </c:pt>
                <c:pt idx="34">
                  <c:v>13.4</c:v>
                </c:pt>
                <c:pt idx="35">
                  <c:v>11.8</c:v>
                </c:pt>
                <c:pt idx="36">
                  <c:v>9.1</c:v>
                </c:pt>
                <c:pt idx="37">
                  <c:v>11</c:v>
                </c:pt>
                <c:pt idx="38">
                  <c:v>11.5</c:v>
                </c:pt>
                <c:pt idx="39">
                  <c:v>10.3</c:v>
                </c:pt>
              </c:numCache>
            </c:numRef>
          </c:val>
          <c:extLst>
            <c:ext xmlns:c16="http://schemas.microsoft.com/office/drawing/2014/chart" uri="{C3380CC4-5D6E-409C-BE32-E72D297353CC}">
              <c16:uniqueId val="{00000000-D2BB-4FCA-9974-9EE26407DA15}"/>
            </c:ext>
          </c:extLst>
        </c:ser>
        <c:dLbls>
          <c:showLegendKey val="0"/>
          <c:showVal val="0"/>
          <c:showCatName val="0"/>
          <c:showSerName val="0"/>
          <c:showPercent val="0"/>
          <c:showBubbleSize val="0"/>
        </c:dLbls>
        <c:gapWidth val="219"/>
        <c:overlap val="-27"/>
        <c:axId val="1197161743"/>
        <c:axId val="1197166319"/>
      </c:barChart>
      <c:lineChart>
        <c:grouping val="standard"/>
        <c:varyColors val="0"/>
        <c:ser>
          <c:idx val="1"/>
          <c:order val="1"/>
          <c:tx>
            <c:strRef>
              <c:f>賃上げ労使関係安定!$C$4</c:f>
              <c:strCache>
                <c:ptCount val="1"/>
                <c:pt idx="0">
                  <c:v>1人平均賃金の改定額</c:v>
                </c:pt>
              </c:strCache>
            </c:strRef>
          </c:tx>
          <c:spPr>
            <a:ln w="28575" cap="rnd">
              <a:solidFill>
                <a:schemeClr val="accent2"/>
              </a:solidFill>
              <a:round/>
            </a:ln>
            <a:effectLst/>
          </c:spPr>
          <c:marker>
            <c:symbol val="none"/>
          </c:marker>
          <c:cat>
            <c:strRef>
              <c:f>賃上げ労使関係安定!$A$15:$A$54</c:f>
              <c:strCache>
                <c:ptCount val="40"/>
                <c:pt idx="0">
                  <c:v>1982年</c:v>
                </c:pt>
                <c:pt idx="1">
                  <c:v>83年</c:v>
                </c:pt>
                <c:pt idx="2">
                  <c:v>84年</c:v>
                </c:pt>
                <c:pt idx="3">
                  <c:v>85年</c:v>
                </c:pt>
                <c:pt idx="4">
                  <c:v>86年</c:v>
                </c:pt>
                <c:pt idx="5">
                  <c:v>87年</c:v>
                </c:pt>
                <c:pt idx="6">
                  <c:v>88年</c:v>
                </c:pt>
                <c:pt idx="7">
                  <c:v>89年</c:v>
                </c:pt>
                <c:pt idx="8">
                  <c:v>90年</c:v>
                </c:pt>
                <c:pt idx="9">
                  <c:v>91年</c:v>
                </c:pt>
                <c:pt idx="10">
                  <c:v>92年</c:v>
                </c:pt>
                <c:pt idx="11">
                  <c:v>93年</c:v>
                </c:pt>
                <c:pt idx="12">
                  <c:v>94年</c:v>
                </c:pt>
                <c:pt idx="13">
                  <c:v>95年</c:v>
                </c:pt>
                <c:pt idx="14">
                  <c:v>96年</c:v>
                </c:pt>
                <c:pt idx="15">
                  <c:v>97年</c:v>
                </c:pt>
                <c:pt idx="16">
                  <c:v>98年</c:v>
                </c:pt>
                <c:pt idx="17">
                  <c:v>99年</c:v>
                </c:pt>
                <c:pt idx="18">
                  <c:v>2000年</c:v>
                </c:pt>
                <c:pt idx="19">
                  <c:v>01年</c:v>
                </c:pt>
                <c:pt idx="20">
                  <c:v>02年</c:v>
                </c:pt>
                <c:pt idx="21">
                  <c:v>03年</c:v>
                </c:pt>
                <c:pt idx="22">
                  <c:v>04年</c:v>
                </c:pt>
                <c:pt idx="23">
                  <c:v>05年</c:v>
                </c:pt>
                <c:pt idx="24">
                  <c:v>06年</c:v>
                </c:pt>
                <c:pt idx="25">
                  <c:v>07年</c:v>
                </c:pt>
                <c:pt idx="26">
                  <c:v>08年</c:v>
                </c:pt>
                <c:pt idx="27">
                  <c:v>09年</c:v>
                </c:pt>
                <c:pt idx="28">
                  <c:v>10年</c:v>
                </c:pt>
                <c:pt idx="29">
                  <c:v>11年</c:v>
                </c:pt>
                <c:pt idx="30">
                  <c:v>12年</c:v>
                </c:pt>
                <c:pt idx="31">
                  <c:v>13年</c:v>
                </c:pt>
                <c:pt idx="32">
                  <c:v>14年</c:v>
                </c:pt>
                <c:pt idx="33">
                  <c:v>15年</c:v>
                </c:pt>
                <c:pt idx="34">
                  <c:v>16年</c:v>
                </c:pt>
                <c:pt idx="35">
                  <c:v>17年</c:v>
                </c:pt>
                <c:pt idx="36">
                  <c:v>18年</c:v>
                </c:pt>
                <c:pt idx="37">
                  <c:v>19年</c:v>
                </c:pt>
                <c:pt idx="38">
                  <c:v>20年</c:v>
                </c:pt>
                <c:pt idx="39">
                  <c:v>21年</c:v>
                </c:pt>
              </c:strCache>
            </c:strRef>
          </c:cat>
          <c:val>
            <c:numRef>
              <c:f>賃上げ労使関係安定!$C$15:$C$54</c:f>
              <c:numCache>
                <c:formatCode>#,##0_ </c:formatCode>
                <c:ptCount val="40"/>
                <c:pt idx="0">
                  <c:v>12802</c:v>
                </c:pt>
                <c:pt idx="1">
                  <c:v>8787</c:v>
                </c:pt>
                <c:pt idx="2">
                  <c:v>9130</c:v>
                </c:pt>
                <c:pt idx="3">
                  <c:v>10218</c:v>
                </c:pt>
                <c:pt idx="4">
                  <c:v>9506</c:v>
                </c:pt>
                <c:pt idx="5">
                  <c:v>7988</c:v>
                </c:pt>
                <c:pt idx="6">
                  <c:v>9731</c:v>
                </c:pt>
                <c:pt idx="7">
                  <c:v>12085</c:v>
                </c:pt>
                <c:pt idx="8">
                  <c:v>14199</c:v>
                </c:pt>
                <c:pt idx="9">
                  <c:v>14394</c:v>
                </c:pt>
                <c:pt idx="10">
                  <c:v>12939</c:v>
                </c:pt>
                <c:pt idx="11">
                  <c:v>9711</c:v>
                </c:pt>
                <c:pt idx="12">
                  <c:v>7948</c:v>
                </c:pt>
                <c:pt idx="13">
                  <c:v>7206</c:v>
                </c:pt>
                <c:pt idx="14">
                  <c:v>7245</c:v>
                </c:pt>
                <c:pt idx="15">
                  <c:v>7224</c:v>
                </c:pt>
                <c:pt idx="16">
                  <c:v>6079</c:v>
                </c:pt>
                <c:pt idx="17">
                  <c:v>4591</c:v>
                </c:pt>
                <c:pt idx="18">
                  <c:v>4177</c:v>
                </c:pt>
                <c:pt idx="19">
                  <c:v>4163</c:v>
                </c:pt>
                <c:pt idx="20">
                  <c:v>3167</c:v>
                </c:pt>
                <c:pt idx="21">
                  <c:v>3064</c:v>
                </c:pt>
                <c:pt idx="22">
                  <c:v>3751</c:v>
                </c:pt>
                <c:pt idx="23">
                  <c:v>3904</c:v>
                </c:pt>
                <c:pt idx="24">
                  <c:v>4341</c:v>
                </c:pt>
                <c:pt idx="25">
                  <c:v>4367</c:v>
                </c:pt>
                <c:pt idx="26">
                  <c:v>4417</c:v>
                </c:pt>
                <c:pt idx="27">
                  <c:v>3083</c:v>
                </c:pt>
                <c:pt idx="28">
                  <c:v>3672</c:v>
                </c:pt>
                <c:pt idx="29">
                  <c:v>3513</c:v>
                </c:pt>
                <c:pt idx="30">
                  <c:v>4036</c:v>
                </c:pt>
                <c:pt idx="31">
                  <c:v>4375</c:v>
                </c:pt>
                <c:pt idx="32">
                  <c:v>5254</c:v>
                </c:pt>
                <c:pt idx="33">
                  <c:v>5282</c:v>
                </c:pt>
                <c:pt idx="34">
                  <c:v>5176</c:v>
                </c:pt>
                <c:pt idx="35">
                  <c:v>5627</c:v>
                </c:pt>
                <c:pt idx="36">
                  <c:v>5675</c:v>
                </c:pt>
                <c:pt idx="37">
                  <c:v>5592</c:v>
                </c:pt>
                <c:pt idx="38">
                  <c:v>4940</c:v>
                </c:pt>
                <c:pt idx="39">
                  <c:v>4694</c:v>
                </c:pt>
              </c:numCache>
            </c:numRef>
          </c:val>
          <c:smooth val="0"/>
          <c:extLst>
            <c:ext xmlns:c16="http://schemas.microsoft.com/office/drawing/2014/chart" uri="{C3380CC4-5D6E-409C-BE32-E72D297353CC}">
              <c16:uniqueId val="{00000001-D2BB-4FCA-9974-9EE26407DA15}"/>
            </c:ext>
          </c:extLst>
        </c:ser>
        <c:dLbls>
          <c:showLegendKey val="0"/>
          <c:showVal val="0"/>
          <c:showCatName val="0"/>
          <c:showSerName val="0"/>
          <c:showPercent val="0"/>
          <c:showBubbleSize val="0"/>
        </c:dLbls>
        <c:marker val="1"/>
        <c:smooth val="0"/>
        <c:axId val="1197160495"/>
        <c:axId val="1197167151"/>
      </c:lineChart>
      <c:catAx>
        <c:axId val="1197160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7167151"/>
        <c:crosses val="autoZero"/>
        <c:auto val="1"/>
        <c:lblAlgn val="ctr"/>
        <c:lblOffset val="100"/>
        <c:noMultiLvlLbl val="0"/>
      </c:catAx>
      <c:valAx>
        <c:axId val="1197167151"/>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7160495"/>
        <c:crosses val="autoZero"/>
        <c:crossBetween val="between"/>
      </c:valAx>
      <c:valAx>
        <c:axId val="119716631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97161743"/>
        <c:crosses val="max"/>
        <c:crossBetween val="between"/>
      </c:valAx>
      <c:catAx>
        <c:axId val="1197161743"/>
        <c:scaling>
          <c:orientation val="minMax"/>
        </c:scaling>
        <c:delete val="1"/>
        <c:axPos val="b"/>
        <c:numFmt formatCode="General" sourceLinked="1"/>
        <c:majorTickMark val="out"/>
        <c:minorTickMark val="none"/>
        <c:tickLblPos val="nextTo"/>
        <c:crossAx val="11971663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a:t>法人企業の利益剰余金（内部留保）、配当金、従業員給与、配当率、人件費割合の推移</a:t>
            </a:r>
          </a:p>
        </c:rich>
      </c:tx>
      <c:layout>
        <c:manualLayout>
          <c:xMode val="edge"/>
          <c:yMode val="edge"/>
          <c:x val="0.10507246376811594"/>
          <c:y val="2.5842874509036254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利益余剰金!$B$5</c:f>
              <c:strCache>
                <c:ptCount val="1"/>
                <c:pt idx="0">
                  <c:v>利益余剰金（単位：百万円）</c:v>
                </c:pt>
              </c:strCache>
            </c:strRef>
          </c:tx>
          <c:spPr>
            <a:solidFill>
              <a:schemeClr val="accent1"/>
            </a:solidFill>
            <a:ln>
              <a:noFill/>
            </a:ln>
            <a:effectLst/>
          </c:spPr>
          <c:invertIfNegative val="0"/>
          <c:cat>
            <c:strRef>
              <c:f>利益余剰金!$A$6:$A$36</c:f>
              <c:strCache>
                <c:ptCount val="31"/>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pt idx="30">
                  <c:v>20年</c:v>
                </c:pt>
              </c:strCache>
            </c:strRef>
          </c:cat>
          <c:val>
            <c:numRef>
              <c:f>利益余剰金!$B$6:$B$36</c:f>
              <c:numCache>
                <c:formatCode>#,##0</c:formatCode>
                <c:ptCount val="31"/>
                <c:pt idx="0">
                  <c:v>127262831</c:v>
                </c:pt>
                <c:pt idx="1">
                  <c:v>134478086</c:v>
                </c:pt>
                <c:pt idx="2">
                  <c:v>139843674</c:v>
                </c:pt>
                <c:pt idx="3">
                  <c:v>140647037</c:v>
                </c:pt>
                <c:pt idx="4">
                  <c:v>138465145</c:v>
                </c:pt>
                <c:pt idx="5">
                  <c:v>141572256</c:v>
                </c:pt>
                <c:pt idx="6">
                  <c:v>145282516</c:v>
                </c:pt>
                <c:pt idx="7">
                  <c:v>142846372</c:v>
                </c:pt>
                <c:pt idx="8">
                  <c:v>131067200</c:v>
                </c:pt>
                <c:pt idx="9">
                  <c:v>157021695</c:v>
                </c:pt>
                <c:pt idx="10">
                  <c:v>194175395</c:v>
                </c:pt>
                <c:pt idx="11">
                  <c:v>167860944</c:v>
                </c:pt>
                <c:pt idx="12">
                  <c:v>188919591</c:v>
                </c:pt>
                <c:pt idx="13">
                  <c:v>185321499</c:v>
                </c:pt>
                <c:pt idx="14">
                  <c:v>203922824</c:v>
                </c:pt>
                <c:pt idx="15">
                  <c:v>202240297</c:v>
                </c:pt>
                <c:pt idx="16">
                  <c:v>252351529</c:v>
                </c:pt>
                <c:pt idx="17">
                  <c:v>269425905</c:v>
                </c:pt>
                <c:pt idx="18">
                  <c:v>279778924</c:v>
                </c:pt>
                <c:pt idx="19">
                  <c:v>268949723</c:v>
                </c:pt>
                <c:pt idx="20">
                  <c:v>293880847</c:v>
                </c:pt>
                <c:pt idx="21">
                  <c:v>281749427</c:v>
                </c:pt>
                <c:pt idx="22">
                  <c:v>304482836</c:v>
                </c:pt>
                <c:pt idx="23">
                  <c:v>327955667</c:v>
                </c:pt>
                <c:pt idx="24">
                  <c:v>354377457</c:v>
                </c:pt>
                <c:pt idx="25">
                  <c:v>377868884</c:v>
                </c:pt>
                <c:pt idx="26">
                  <c:v>406234768</c:v>
                </c:pt>
                <c:pt idx="27">
                  <c:v>446484435</c:v>
                </c:pt>
                <c:pt idx="28">
                  <c:v>463130754</c:v>
                </c:pt>
                <c:pt idx="29">
                  <c:v>475016065</c:v>
                </c:pt>
                <c:pt idx="30">
                  <c:v>484364778</c:v>
                </c:pt>
              </c:numCache>
            </c:numRef>
          </c:val>
          <c:extLst>
            <c:ext xmlns:c16="http://schemas.microsoft.com/office/drawing/2014/chart" uri="{C3380CC4-5D6E-409C-BE32-E72D297353CC}">
              <c16:uniqueId val="{00000000-C767-4882-9304-5E9E89F28B1C}"/>
            </c:ext>
          </c:extLst>
        </c:ser>
        <c:ser>
          <c:idx val="1"/>
          <c:order val="1"/>
          <c:tx>
            <c:strRef>
              <c:f>利益余剰金!$C$5</c:f>
              <c:strCache>
                <c:ptCount val="1"/>
                <c:pt idx="0">
                  <c:v>配当金（単位：百万円）</c:v>
                </c:pt>
              </c:strCache>
            </c:strRef>
          </c:tx>
          <c:spPr>
            <a:solidFill>
              <a:schemeClr val="accent2"/>
            </a:solidFill>
            <a:ln>
              <a:noFill/>
            </a:ln>
            <a:effectLst/>
          </c:spPr>
          <c:invertIfNegative val="0"/>
          <c:cat>
            <c:strRef>
              <c:f>利益余剰金!$A$6:$A$36</c:f>
              <c:strCache>
                <c:ptCount val="31"/>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pt idx="30">
                  <c:v>20年</c:v>
                </c:pt>
              </c:strCache>
            </c:strRef>
          </c:cat>
          <c:val>
            <c:numRef>
              <c:f>利益余剰金!$C$6:$C$36</c:f>
              <c:numCache>
                <c:formatCode>#,##0</c:formatCode>
                <c:ptCount val="31"/>
                <c:pt idx="0">
                  <c:v>4226960</c:v>
                </c:pt>
                <c:pt idx="1">
                  <c:v>4530460</c:v>
                </c:pt>
                <c:pt idx="2">
                  <c:v>4008407</c:v>
                </c:pt>
                <c:pt idx="3">
                  <c:v>3770916</c:v>
                </c:pt>
                <c:pt idx="4">
                  <c:v>3832552</c:v>
                </c:pt>
                <c:pt idx="5">
                  <c:v>4124512</c:v>
                </c:pt>
                <c:pt idx="6">
                  <c:v>4179523</c:v>
                </c:pt>
                <c:pt idx="7">
                  <c:v>4230612</c:v>
                </c:pt>
                <c:pt idx="8">
                  <c:v>4380967</c:v>
                </c:pt>
                <c:pt idx="9">
                  <c:v>4220553</c:v>
                </c:pt>
                <c:pt idx="10">
                  <c:v>4831639</c:v>
                </c:pt>
                <c:pt idx="11">
                  <c:v>4495587</c:v>
                </c:pt>
                <c:pt idx="12">
                  <c:v>6509359</c:v>
                </c:pt>
                <c:pt idx="13">
                  <c:v>7233487</c:v>
                </c:pt>
                <c:pt idx="14">
                  <c:v>8584862</c:v>
                </c:pt>
                <c:pt idx="15">
                  <c:v>12528608</c:v>
                </c:pt>
                <c:pt idx="16">
                  <c:v>16217414</c:v>
                </c:pt>
                <c:pt idx="17">
                  <c:v>14039049</c:v>
                </c:pt>
                <c:pt idx="18">
                  <c:v>12209763</c:v>
                </c:pt>
                <c:pt idx="19">
                  <c:v>12285052</c:v>
                </c:pt>
                <c:pt idx="20">
                  <c:v>10357378</c:v>
                </c:pt>
                <c:pt idx="21">
                  <c:v>11900484</c:v>
                </c:pt>
                <c:pt idx="22">
                  <c:v>13957368</c:v>
                </c:pt>
                <c:pt idx="23">
                  <c:v>14400234</c:v>
                </c:pt>
                <c:pt idx="24">
                  <c:v>16883323</c:v>
                </c:pt>
                <c:pt idx="25">
                  <c:v>22210557</c:v>
                </c:pt>
                <c:pt idx="26">
                  <c:v>20080182</c:v>
                </c:pt>
                <c:pt idx="27">
                  <c:v>23318173</c:v>
                </c:pt>
                <c:pt idx="28">
                  <c:v>26206833</c:v>
                </c:pt>
                <c:pt idx="29">
                  <c:v>24395102</c:v>
                </c:pt>
                <c:pt idx="30">
                  <c:v>26243674</c:v>
                </c:pt>
              </c:numCache>
            </c:numRef>
          </c:val>
          <c:extLst>
            <c:ext xmlns:c16="http://schemas.microsoft.com/office/drawing/2014/chart" uri="{C3380CC4-5D6E-409C-BE32-E72D297353CC}">
              <c16:uniqueId val="{00000001-C767-4882-9304-5E9E89F28B1C}"/>
            </c:ext>
          </c:extLst>
        </c:ser>
        <c:ser>
          <c:idx val="3"/>
          <c:order val="3"/>
          <c:tx>
            <c:strRef>
              <c:f>利益余剰金!$E$5</c:f>
              <c:strCache>
                <c:ptCount val="1"/>
                <c:pt idx="0">
                  <c:v>従業員給与（単位：百万円）</c:v>
                </c:pt>
              </c:strCache>
            </c:strRef>
          </c:tx>
          <c:spPr>
            <a:solidFill>
              <a:schemeClr val="accent4"/>
            </a:solidFill>
            <a:ln>
              <a:noFill/>
            </a:ln>
            <a:effectLst/>
          </c:spPr>
          <c:invertIfNegative val="0"/>
          <c:cat>
            <c:strRef>
              <c:f>利益余剰金!$A$6:$A$36</c:f>
              <c:strCache>
                <c:ptCount val="31"/>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pt idx="30">
                  <c:v>20年</c:v>
                </c:pt>
              </c:strCache>
            </c:strRef>
          </c:cat>
          <c:val>
            <c:numRef>
              <c:f>利益余剰金!$E$6:$E$36</c:f>
              <c:numCache>
                <c:formatCode>#,##0</c:formatCode>
                <c:ptCount val="31"/>
                <c:pt idx="0">
                  <c:v>122100644</c:v>
                </c:pt>
                <c:pt idx="1">
                  <c:v>133625790</c:v>
                </c:pt>
                <c:pt idx="2">
                  <c:v>138375986</c:v>
                </c:pt>
                <c:pt idx="3">
                  <c:v>142809094</c:v>
                </c:pt>
                <c:pt idx="4">
                  <c:v>145764698</c:v>
                </c:pt>
                <c:pt idx="5">
                  <c:v>146829809</c:v>
                </c:pt>
                <c:pt idx="6">
                  <c:v>142890473</c:v>
                </c:pt>
                <c:pt idx="7">
                  <c:v>146854512</c:v>
                </c:pt>
                <c:pt idx="8">
                  <c:v>146875703</c:v>
                </c:pt>
                <c:pt idx="9">
                  <c:v>146036930</c:v>
                </c:pt>
                <c:pt idx="10">
                  <c:v>146636976</c:v>
                </c:pt>
                <c:pt idx="11">
                  <c:v>138578448</c:v>
                </c:pt>
                <c:pt idx="12">
                  <c:v>136127919</c:v>
                </c:pt>
                <c:pt idx="13">
                  <c:v>133324410</c:v>
                </c:pt>
                <c:pt idx="14">
                  <c:v>139709294</c:v>
                </c:pt>
                <c:pt idx="15">
                  <c:v>146217485</c:v>
                </c:pt>
                <c:pt idx="16">
                  <c:v>149177624</c:v>
                </c:pt>
                <c:pt idx="17">
                  <c:v>125277561</c:v>
                </c:pt>
                <c:pt idx="18">
                  <c:v>125827854</c:v>
                </c:pt>
                <c:pt idx="19">
                  <c:v>127037086</c:v>
                </c:pt>
                <c:pt idx="20">
                  <c:v>126436250</c:v>
                </c:pt>
                <c:pt idx="21">
                  <c:v>130102150</c:v>
                </c:pt>
                <c:pt idx="22">
                  <c:v>128195884</c:v>
                </c:pt>
                <c:pt idx="23">
                  <c:v>124461834</c:v>
                </c:pt>
                <c:pt idx="24">
                  <c:v>127123629</c:v>
                </c:pt>
                <c:pt idx="25">
                  <c:v>128751643</c:v>
                </c:pt>
                <c:pt idx="26">
                  <c:v>130690544</c:v>
                </c:pt>
                <c:pt idx="27">
                  <c:v>132168552</c:v>
                </c:pt>
                <c:pt idx="28">
                  <c:v>133664651</c:v>
                </c:pt>
                <c:pt idx="29">
                  <c:v>129160856</c:v>
                </c:pt>
                <c:pt idx="30">
                  <c:v>125286841</c:v>
                </c:pt>
              </c:numCache>
            </c:numRef>
          </c:val>
          <c:extLst>
            <c:ext xmlns:c16="http://schemas.microsoft.com/office/drawing/2014/chart" uri="{C3380CC4-5D6E-409C-BE32-E72D297353CC}">
              <c16:uniqueId val="{00000002-C767-4882-9304-5E9E89F28B1C}"/>
            </c:ext>
          </c:extLst>
        </c:ser>
        <c:dLbls>
          <c:showLegendKey val="0"/>
          <c:showVal val="0"/>
          <c:showCatName val="0"/>
          <c:showSerName val="0"/>
          <c:showPercent val="0"/>
          <c:showBubbleSize val="0"/>
        </c:dLbls>
        <c:gapWidth val="219"/>
        <c:axId val="1031102624"/>
        <c:axId val="1031103040"/>
      </c:barChart>
      <c:lineChart>
        <c:grouping val="standard"/>
        <c:varyColors val="0"/>
        <c:ser>
          <c:idx val="2"/>
          <c:order val="2"/>
          <c:tx>
            <c:strRef>
              <c:f>利益余剰金!$D$5</c:f>
              <c:strCache>
                <c:ptCount val="1"/>
                <c:pt idx="0">
                  <c:v>配当率</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利益余剰金!$A$6:$A$36</c:f>
              <c:strCache>
                <c:ptCount val="31"/>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pt idx="30">
                  <c:v>20年</c:v>
                </c:pt>
              </c:strCache>
            </c:strRef>
          </c:cat>
          <c:val>
            <c:numRef>
              <c:f>利益余剰金!$D$6:$D$36</c:f>
              <c:numCache>
                <c:formatCode>General</c:formatCode>
                <c:ptCount val="31"/>
                <c:pt idx="0">
                  <c:v>7.6</c:v>
                </c:pt>
                <c:pt idx="1">
                  <c:v>7.7</c:v>
                </c:pt>
                <c:pt idx="2">
                  <c:v>6.5</c:v>
                </c:pt>
                <c:pt idx="3">
                  <c:v>5.8</c:v>
                </c:pt>
                <c:pt idx="4">
                  <c:v>5.6</c:v>
                </c:pt>
                <c:pt idx="5">
                  <c:v>5.9</c:v>
                </c:pt>
                <c:pt idx="6">
                  <c:v>5.9</c:v>
                </c:pt>
                <c:pt idx="7">
                  <c:v>5.6</c:v>
                </c:pt>
                <c:pt idx="8">
                  <c:v>5.6</c:v>
                </c:pt>
                <c:pt idx="9">
                  <c:v>5.2</c:v>
                </c:pt>
                <c:pt idx="10">
                  <c:v>5.8</c:v>
                </c:pt>
                <c:pt idx="11">
                  <c:v>5.2</c:v>
                </c:pt>
                <c:pt idx="12">
                  <c:v>7.4</c:v>
                </c:pt>
                <c:pt idx="13">
                  <c:v>7.9</c:v>
                </c:pt>
                <c:pt idx="14">
                  <c:v>8.6</c:v>
                </c:pt>
                <c:pt idx="15">
                  <c:v>13</c:v>
                </c:pt>
                <c:pt idx="16">
                  <c:v>16.8</c:v>
                </c:pt>
                <c:pt idx="17">
                  <c:v>14.6</c:v>
                </c:pt>
                <c:pt idx="18">
                  <c:v>12.1</c:v>
                </c:pt>
                <c:pt idx="19">
                  <c:v>11.4</c:v>
                </c:pt>
                <c:pt idx="20">
                  <c:v>9.5</c:v>
                </c:pt>
                <c:pt idx="21">
                  <c:v>10.9</c:v>
                </c:pt>
                <c:pt idx="22">
                  <c:v>13</c:v>
                </c:pt>
                <c:pt idx="23">
                  <c:v>13.4</c:v>
                </c:pt>
                <c:pt idx="24">
                  <c:v>15.8</c:v>
                </c:pt>
                <c:pt idx="25">
                  <c:v>20.6</c:v>
                </c:pt>
                <c:pt idx="26">
                  <c:v>18.600000000000001</c:v>
                </c:pt>
                <c:pt idx="27">
                  <c:v>22</c:v>
                </c:pt>
                <c:pt idx="28">
                  <c:v>24.3</c:v>
                </c:pt>
                <c:pt idx="29">
                  <c:v>22.2</c:v>
                </c:pt>
                <c:pt idx="30">
                  <c:v>23.8</c:v>
                </c:pt>
              </c:numCache>
            </c:numRef>
          </c:val>
          <c:smooth val="0"/>
          <c:extLst>
            <c:ext xmlns:c16="http://schemas.microsoft.com/office/drawing/2014/chart" uri="{C3380CC4-5D6E-409C-BE32-E72D297353CC}">
              <c16:uniqueId val="{00000003-C767-4882-9304-5E9E89F28B1C}"/>
            </c:ext>
          </c:extLst>
        </c:ser>
        <c:ser>
          <c:idx val="4"/>
          <c:order val="4"/>
          <c:tx>
            <c:strRef>
              <c:f>利益余剰金!$F$5</c:f>
              <c:strCache>
                <c:ptCount val="1"/>
                <c:pt idx="0">
                  <c:v>人件費割合</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利益余剰金!$A$6:$A$36</c:f>
              <c:strCache>
                <c:ptCount val="31"/>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pt idx="30">
                  <c:v>20年</c:v>
                </c:pt>
              </c:strCache>
            </c:strRef>
          </c:cat>
          <c:val>
            <c:numRef>
              <c:f>利益余剰金!$F$6:$F$36</c:f>
              <c:numCache>
                <c:formatCode>General</c:formatCode>
                <c:ptCount val="31"/>
                <c:pt idx="0">
                  <c:v>67.3</c:v>
                </c:pt>
                <c:pt idx="1">
                  <c:v>68.599999999999994</c:v>
                </c:pt>
                <c:pt idx="2">
                  <c:v>71</c:v>
                </c:pt>
                <c:pt idx="3">
                  <c:v>73.8</c:v>
                </c:pt>
                <c:pt idx="4">
                  <c:v>73.7</c:v>
                </c:pt>
                <c:pt idx="5">
                  <c:v>72.900000000000006</c:v>
                </c:pt>
                <c:pt idx="6">
                  <c:v>72.900000000000006</c:v>
                </c:pt>
                <c:pt idx="7">
                  <c:v>73.7</c:v>
                </c:pt>
                <c:pt idx="8">
                  <c:v>75.2</c:v>
                </c:pt>
                <c:pt idx="9">
                  <c:v>75.5</c:v>
                </c:pt>
                <c:pt idx="10">
                  <c:v>73.2</c:v>
                </c:pt>
                <c:pt idx="11">
                  <c:v>75.099999999999994</c:v>
                </c:pt>
                <c:pt idx="12">
                  <c:v>73.7</c:v>
                </c:pt>
                <c:pt idx="13">
                  <c:v>71.599999999999994</c:v>
                </c:pt>
                <c:pt idx="14">
                  <c:v>69.8</c:v>
                </c:pt>
                <c:pt idx="15">
                  <c:v>70</c:v>
                </c:pt>
                <c:pt idx="16">
                  <c:v>69.3</c:v>
                </c:pt>
                <c:pt idx="17">
                  <c:v>69.400000000000006</c:v>
                </c:pt>
                <c:pt idx="18">
                  <c:v>74.7</c:v>
                </c:pt>
                <c:pt idx="19">
                  <c:v>74.7</c:v>
                </c:pt>
                <c:pt idx="20">
                  <c:v>71.599999999999994</c:v>
                </c:pt>
                <c:pt idx="21">
                  <c:v>72.599999999999994</c:v>
                </c:pt>
                <c:pt idx="22">
                  <c:v>72.3</c:v>
                </c:pt>
                <c:pt idx="23">
                  <c:v>69.5</c:v>
                </c:pt>
                <c:pt idx="24">
                  <c:v>68.8</c:v>
                </c:pt>
                <c:pt idx="25">
                  <c:v>67.5</c:v>
                </c:pt>
                <c:pt idx="26">
                  <c:v>67.5</c:v>
                </c:pt>
                <c:pt idx="27">
                  <c:v>66.2</c:v>
                </c:pt>
                <c:pt idx="28">
                  <c:v>66.3</c:v>
                </c:pt>
                <c:pt idx="29">
                  <c:v>68.599999999999994</c:v>
                </c:pt>
                <c:pt idx="30">
                  <c:v>71.5</c:v>
                </c:pt>
              </c:numCache>
            </c:numRef>
          </c:val>
          <c:smooth val="0"/>
          <c:extLst>
            <c:ext xmlns:c16="http://schemas.microsoft.com/office/drawing/2014/chart" uri="{C3380CC4-5D6E-409C-BE32-E72D297353CC}">
              <c16:uniqueId val="{00000004-C767-4882-9304-5E9E89F28B1C}"/>
            </c:ext>
          </c:extLst>
        </c:ser>
        <c:dLbls>
          <c:showLegendKey val="0"/>
          <c:showVal val="0"/>
          <c:showCatName val="0"/>
          <c:showSerName val="0"/>
          <c:showPercent val="0"/>
          <c:showBubbleSize val="0"/>
        </c:dLbls>
        <c:marker val="1"/>
        <c:smooth val="0"/>
        <c:axId val="1205184480"/>
        <c:axId val="1205184064"/>
      </c:lineChart>
      <c:catAx>
        <c:axId val="10311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1103040"/>
        <c:crosses val="autoZero"/>
        <c:auto val="1"/>
        <c:lblAlgn val="ctr"/>
        <c:lblOffset val="100"/>
        <c:noMultiLvlLbl val="0"/>
      </c:catAx>
      <c:valAx>
        <c:axId val="1031103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31102624"/>
        <c:crosses val="autoZero"/>
        <c:crossBetween val="between"/>
      </c:valAx>
      <c:valAx>
        <c:axId val="12051840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5184480"/>
        <c:crosses val="max"/>
        <c:crossBetween val="between"/>
      </c:valAx>
      <c:catAx>
        <c:axId val="1205184480"/>
        <c:scaling>
          <c:orientation val="minMax"/>
        </c:scaling>
        <c:delete val="1"/>
        <c:axPos val="b"/>
        <c:numFmt formatCode="General" sourceLinked="1"/>
        <c:majorTickMark val="out"/>
        <c:minorTickMark val="none"/>
        <c:tickLblPos val="nextTo"/>
        <c:crossAx val="1205184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r>
              <a:rPr lang="en-US" altLang="ja-JP" sz="2000"/>
              <a:t>G7</a:t>
            </a:r>
            <a:r>
              <a:rPr lang="ja-JP" altLang="en-US" sz="2000"/>
              <a:t>と韓国の労働者賃金（年収）推移（米ドル換算）</a:t>
            </a:r>
            <a:endParaRPr lang="ja-JP" sz="2000"/>
          </a:p>
        </c:rich>
      </c:tx>
      <c:layout>
        <c:manualLayout>
          <c:xMode val="edge"/>
          <c:yMode val="edge"/>
          <c:x val="0.11808648252273275"/>
          <c:y val="9.5351609058402856E-3"/>
        </c:manualLayout>
      </c:layout>
      <c:overlay val="0"/>
      <c:spPr>
        <a:noFill/>
        <a:ln>
          <a:noFill/>
        </a:ln>
        <a:effectLst/>
      </c:spPr>
      <c:txPr>
        <a:bodyPr rot="0" spcFirstLastPara="1" vertOverflow="ellipsis" vert="horz" wrap="square" anchor="ctr" anchorCtr="1"/>
        <a:lstStyle/>
        <a:p>
          <a:pPr>
            <a:defRPr sz="20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4538304994484386E-2"/>
          <c:y val="8.5652496223754399E-2"/>
          <c:w val="0.83072739548860741"/>
          <c:h val="0.84589294970765461"/>
        </c:manualLayout>
      </c:layout>
      <c:lineChart>
        <c:grouping val="standard"/>
        <c:varyColors val="0"/>
        <c:ser>
          <c:idx val="2"/>
          <c:order val="0"/>
          <c:tx>
            <c:strRef>
              <c:f>ドル!$A$6</c:f>
              <c:strCache>
                <c:ptCount val="1"/>
                <c:pt idx="0">
                  <c:v>アメリカ</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ドル!$B$6:$U$6</c:f>
              <c:numCache>
                <c:formatCode>#,##0_ ;\-#,##0\ </c:formatCode>
                <c:ptCount val="20"/>
                <c:pt idx="0">
                  <c:v>38964.244758012101</c:v>
                </c:pt>
                <c:pt idx="1">
                  <c:v>40048.554910882704</c:v>
                </c:pt>
                <c:pt idx="2">
                  <c:v>40896.053912708303</c:v>
                </c:pt>
                <c:pt idx="3">
                  <c:v>42201.426497561901</c:v>
                </c:pt>
                <c:pt idx="4">
                  <c:v>44056.894686484098</c:v>
                </c:pt>
                <c:pt idx="5">
                  <c:v>45363.873256712002</c:v>
                </c:pt>
                <c:pt idx="6">
                  <c:v>47337.384047520798</c:v>
                </c:pt>
                <c:pt idx="7">
                  <c:v>49504.823630358798</c:v>
                </c:pt>
                <c:pt idx="8">
                  <c:v>50818.555343553802</c:v>
                </c:pt>
                <c:pt idx="9">
                  <c:v>51182.313370620301</c:v>
                </c:pt>
                <c:pt idx="10">
                  <c:v>52554.992708561796</c:v>
                </c:pt>
                <c:pt idx="11">
                  <c:v>53961.047400117102</c:v>
                </c:pt>
                <c:pt idx="12">
                  <c:v>55441.192837829301</c:v>
                </c:pt>
                <c:pt idx="13">
                  <c:v>55925.484093749903</c:v>
                </c:pt>
                <c:pt idx="14">
                  <c:v>57591.562525747897</c:v>
                </c:pt>
                <c:pt idx="15">
                  <c:v>59154.478296831599</c:v>
                </c:pt>
                <c:pt idx="16">
                  <c:v>59846.687881840902</c:v>
                </c:pt>
                <c:pt idx="17">
                  <c:v>61536.151107459802</c:v>
                </c:pt>
                <c:pt idx="18">
                  <c:v>63475.286065091699</c:v>
                </c:pt>
                <c:pt idx="19">
                  <c:v>65835.577644865305</c:v>
                </c:pt>
              </c:numCache>
            </c:numRef>
          </c:val>
          <c:smooth val="0"/>
          <c:extLst>
            <c:ext xmlns:c16="http://schemas.microsoft.com/office/drawing/2014/chart" uri="{C3380CC4-5D6E-409C-BE32-E72D297353CC}">
              <c16:uniqueId val="{00000000-C507-4CC3-B415-DCFC650D2245}"/>
            </c:ext>
          </c:extLst>
        </c:ser>
        <c:ser>
          <c:idx val="4"/>
          <c:order val="1"/>
          <c:tx>
            <c:strRef>
              <c:f>ドル!$A$8</c:f>
              <c:strCache>
                <c:ptCount val="1"/>
                <c:pt idx="0">
                  <c:v>ドイツ</c:v>
                </c:pt>
              </c:strCache>
            </c:strRef>
          </c:tx>
          <c:spPr>
            <a:ln w="22225" cap="rnd">
              <a:solidFill>
                <a:schemeClr val="accent5"/>
              </a:solidFill>
              <a:round/>
            </a:ln>
            <a:effectLst/>
          </c:spPr>
          <c:marker>
            <c:symbol val="star"/>
            <c:size val="6"/>
            <c:spPr>
              <a:noFill/>
              <a:ln w="9525">
                <a:solidFill>
                  <a:schemeClr val="accent5"/>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ドル!$B$8:$U$8</c:f>
              <c:numCache>
                <c:formatCode>#,##0_ ;\-#,##0\ </c:formatCode>
                <c:ptCount val="20"/>
                <c:pt idx="0">
                  <c:v>45309.741827407699</c:v>
                </c:pt>
                <c:pt idx="1">
                  <c:v>45655.080195770599</c:v>
                </c:pt>
                <c:pt idx="2">
                  <c:v>45929.5461404456</c:v>
                </c:pt>
                <c:pt idx="3">
                  <c:v>46082.955380327701</c:v>
                </c:pt>
                <c:pt idx="4">
                  <c:v>46084.607335420304</c:v>
                </c:pt>
                <c:pt idx="5">
                  <c:v>46275.412413826904</c:v>
                </c:pt>
                <c:pt idx="6">
                  <c:v>46266.433869476998</c:v>
                </c:pt>
                <c:pt idx="7">
                  <c:v>46137.9418904501</c:v>
                </c:pt>
                <c:pt idx="8">
                  <c:v>46353.972464500002</c:v>
                </c:pt>
                <c:pt idx="9">
                  <c:v>46365.284388738997</c:v>
                </c:pt>
                <c:pt idx="10">
                  <c:v>46772.2336920823</c:v>
                </c:pt>
                <c:pt idx="11">
                  <c:v>47738.982599381299</c:v>
                </c:pt>
                <c:pt idx="12">
                  <c:v>48391.857039979201</c:v>
                </c:pt>
                <c:pt idx="13">
                  <c:v>48862.171116320103</c:v>
                </c:pt>
                <c:pt idx="14">
                  <c:v>49700.106742359603</c:v>
                </c:pt>
                <c:pt idx="15">
                  <c:v>50878.094766155496</c:v>
                </c:pt>
                <c:pt idx="16">
                  <c:v>51622.984880879201</c:v>
                </c:pt>
                <c:pt idx="17">
                  <c:v>52181.3099546835</c:v>
                </c:pt>
                <c:pt idx="18">
                  <c:v>52929.553597328399</c:v>
                </c:pt>
                <c:pt idx="19">
                  <c:v>53637.801603460299</c:v>
                </c:pt>
              </c:numCache>
            </c:numRef>
          </c:val>
          <c:smooth val="0"/>
          <c:extLst>
            <c:ext xmlns:c16="http://schemas.microsoft.com/office/drawing/2014/chart" uri="{C3380CC4-5D6E-409C-BE32-E72D297353CC}">
              <c16:uniqueId val="{00000001-C507-4CC3-B415-DCFC650D2245}"/>
            </c:ext>
          </c:extLst>
        </c:ser>
        <c:ser>
          <c:idx val="6"/>
          <c:order val="2"/>
          <c:tx>
            <c:strRef>
              <c:f>ドル!$A$10</c:f>
              <c:strCache>
                <c:ptCount val="1"/>
                <c:pt idx="0">
                  <c:v>カナダ</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ドル!$B$10:$U$10</c:f>
              <c:numCache>
                <c:formatCode>#,##0_ ;\-#,##0\ </c:formatCode>
                <c:ptCount val="20"/>
                <c:pt idx="0">
                  <c:v>44177.813245792197</c:v>
                </c:pt>
                <c:pt idx="1">
                  <c:v>43996.986954764303</c:v>
                </c:pt>
                <c:pt idx="2">
                  <c:v>43630.128659083501</c:v>
                </c:pt>
                <c:pt idx="3">
                  <c:v>43646.421929638796</c:v>
                </c:pt>
                <c:pt idx="4">
                  <c:v>44603.994601821003</c:v>
                </c:pt>
                <c:pt idx="5">
                  <c:v>45888.283339802998</c:v>
                </c:pt>
                <c:pt idx="6">
                  <c:v>47301.958767670898</c:v>
                </c:pt>
                <c:pt idx="7">
                  <c:v>48572.596121375798</c:v>
                </c:pt>
                <c:pt idx="8">
                  <c:v>49450.137785001003</c:v>
                </c:pt>
                <c:pt idx="9">
                  <c:v>49892.581655201699</c:v>
                </c:pt>
                <c:pt idx="10">
                  <c:v>49996.2396913833</c:v>
                </c:pt>
                <c:pt idx="11">
                  <c:v>50529.9000353991</c:v>
                </c:pt>
                <c:pt idx="12">
                  <c:v>51189.034422228397</c:v>
                </c:pt>
                <c:pt idx="13">
                  <c:v>51716.624358079898</c:v>
                </c:pt>
                <c:pt idx="14">
                  <c:v>52325.342313748297</c:v>
                </c:pt>
                <c:pt idx="15">
                  <c:v>52693.647289862303</c:v>
                </c:pt>
                <c:pt idx="16">
                  <c:v>51562.739336052698</c:v>
                </c:pt>
                <c:pt idx="17">
                  <c:v>52219.392721117998</c:v>
                </c:pt>
                <c:pt idx="18">
                  <c:v>52831.483701319601</c:v>
                </c:pt>
                <c:pt idx="19">
                  <c:v>53198.172958053998</c:v>
                </c:pt>
              </c:numCache>
            </c:numRef>
          </c:val>
          <c:smooth val="0"/>
          <c:extLst>
            <c:ext xmlns:c16="http://schemas.microsoft.com/office/drawing/2014/chart" uri="{C3380CC4-5D6E-409C-BE32-E72D297353CC}">
              <c16:uniqueId val="{00000002-C507-4CC3-B415-DCFC650D2245}"/>
            </c:ext>
          </c:extLst>
        </c:ser>
        <c:ser>
          <c:idx val="3"/>
          <c:order val="3"/>
          <c:tx>
            <c:strRef>
              <c:f>ドル!$A$7</c:f>
              <c:strCache>
                <c:ptCount val="1"/>
                <c:pt idx="0">
                  <c:v>イギリス</c:v>
                </c:pt>
              </c:strCache>
            </c:strRef>
          </c:tx>
          <c:spPr>
            <a:ln w="22225" cap="rnd">
              <a:solidFill>
                <a:schemeClr val="accent4"/>
              </a:solidFill>
              <a:round/>
            </a:ln>
            <a:effectLst/>
          </c:spPr>
          <c:marker>
            <c:symbol val="x"/>
            <c:size val="6"/>
            <c:spPr>
              <a:noFill/>
              <a:ln w="9525">
                <a:solidFill>
                  <a:schemeClr val="accent4"/>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ドル!$B$7:$U$7</c:f>
              <c:numCache>
                <c:formatCode>#,##0_ ;\-#,##0\ </c:formatCode>
                <c:ptCount val="20"/>
                <c:pt idx="0">
                  <c:v>39232.581336059397</c:v>
                </c:pt>
                <c:pt idx="1">
                  <c:v>40854.497678021697</c:v>
                </c:pt>
                <c:pt idx="2">
                  <c:v>41570.3693387608</c:v>
                </c:pt>
                <c:pt idx="3">
                  <c:v>42804.672279149403</c:v>
                </c:pt>
                <c:pt idx="4">
                  <c:v>44099.797231305703</c:v>
                </c:pt>
                <c:pt idx="5">
                  <c:v>44296.6047041192</c:v>
                </c:pt>
                <c:pt idx="6">
                  <c:v>45438.874791460403</c:v>
                </c:pt>
                <c:pt idx="7">
                  <c:v>46728.222975816003</c:v>
                </c:pt>
                <c:pt idx="8">
                  <c:v>45608.214443639903</c:v>
                </c:pt>
                <c:pt idx="9">
                  <c:v>45694.634881085702</c:v>
                </c:pt>
                <c:pt idx="10">
                  <c:v>45790.005918854898</c:v>
                </c:pt>
                <c:pt idx="11">
                  <c:v>45045.484124636998</c:v>
                </c:pt>
                <c:pt idx="12">
                  <c:v>44427.807784158998</c:v>
                </c:pt>
                <c:pt idx="13">
                  <c:v>44997.748735228</c:v>
                </c:pt>
                <c:pt idx="14">
                  <c:v>45146.286906968802</c:v>
                </c:pt>
                <c:pt idx="15">
                  <c:v>45531.604998101197</c:v>
                </c:pt>
                <c:pt idx="16">
                  <c:v>46087.955856209097</c:v>
                </c:pt>
                <c:pt idx="17">
                  <c:v>46492.676659322198</c:v>
                </c:pt>
                <c:pt idx="18">
                  <c:v>46655.52243433</c:v>
                </c:pt>
                <c:pt idx="19">
                  <c:v>47226.087659628603</c:v>
                </c:pt>
              </c:numCache>
            </c:numRef>
          </c:val>
          <c:smooth val="0"/>
          <c:extLst>
            <c:ext xmlns:c16="http://schemas.microsoft.com/office/drawing/2014/chart" uri="{C3380CC4-5D6E-409C-BE32-E72D297353CC}">
              <c16:uniqueId val="{00000003-C507-4CC3-B415-DCFC650D2245}"/>
            </c:ext>
          </c:extLst>
        </c:ser>
        <c:ser>
          <c:idx val="5"/>
          <c:order val="4"/>
          <c:tx>
            <c:strRef>
              <c:f>ドル!$A$9</c:f>
              <c:strCache>
                <c:ptCount val="1"/>
                <c:pt idx="0">
                  <c:v>フランス</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ドル!$B$9:$U$9</c:f>
              <c:numCache>
                <c:formatCode>#,##0_ ;\-#,##0\ </c:formatCode>
                <c:ptCount val="20"/>
                <c:pt idx="0">
                  <c:v>38278.408198434401</c:v>
                </c:pt>
                <c:pt idx="1">
                  <c:v>38522.020631213498</c:v>
                </c:pt>
                <c:pt idx="2">
                  <c:v>39561.523833765001</c:v>
                </c:pt>
                <c:pt idx="3">
                  <c:v>39882.247995152902</c:v>
                </c:pt>
                <c:pt idx="4">
                  <c:v>40535.850361968602</c:v>
                </c:pt>
                <c:pt idx="5">
                  <c:v>41023.702296422998</c:v>
                </c:pt>
                <c:pt idx="6">
                  <c:v>41482.8195974517</c:v>
                </c:pt>
                <c:pt idx="7">
                  <c:v>41638.134144612697</c:v>
                </c:pt>
                <c:pt idx="8">
                  <c:v>41556.547082467499</c:v>
                </c:pt>
                <c:pt idx="9">
                  <c:v>42878.3370156155</c:v>
                </c:pt>
                <c:pt idx="10">
                  <c:v>43749.488804957902</c:v>
                </c:pt>
                <c:pt idx="11">
                  <c:v>43681.7572501455</c:v>
                </c:pt>
                <c:pt idx="12">
                  <c:v>43975.150198257601</c:v>
                </c:pt>
                <c:pt idx="13">
                  <c:v>44345.137085286296</c:v>
                </c:pt>
                <c:pt idx="14">
                  <c:v>44650.858006814196</c:v>
                </c:pt>
                <c:pt idx="15">
                  <c:v>45087.625714190399</c:v>
                </c:pt>
                <c:pt idx="16">
                  <c:v>45610.183775283702</c:v>
                </c:pt>
                <c:pt idx="17">
                  <c:v>46162.806247292203</c:v>
                </c:pt>
                <c:pt idx="18">
                  <c:v>46256.361913337903</c:v>
                </c:pt>
                <c:pt idx="19">
                  <c:v>46480.615399118797</c:v>
                </c:pt>
              </c:numCache>
            </c:numRef>
          </c:val>
          <c:smooth val="0"/>
          <c:extLst>
            <c:ext xmlns:c16="http://schemas.microsoft.com/office/drawing/2014/chart" uri="{C3380CC4-5D6E-409C-BE32-E72D297353CC}">
              <c16:uniqueId val="{00000004-C507-4CC3-B415-DCFC650D2245}"/>
            </c:ext>
          </c:extLst>
        </c:ser>
        <c:ser>
          <c:idx val="1"/>
          <c:order val="5"/>
          <c:tx>
            <c:strRef>
              <c:f>ドル!$A$5</c:f>
              <c:strCache>
                <c:ptCount val="1"/>
                <c:pt idx="0">
                  <c:v>韓国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ドル!$B$5:$U$5</c:f>
              <c:numCache>
                <c:formatCode>#,##0_ ;\-#,##0\ </c:formatCode>
                <c:ptCount val="20"/>
                <c:pt idx="0">
                  <c:v>29335.310040775199</c:v>
                </c:pt>
                <c:pt idx="1">
                  <c:v>29975.6386544464</c:v>
                </c:pt>
                <c:pt idx="2">
                  <c:v>31023.7000045329</c:v>
                </c:pt>
                <c:pt idx="3">
                  <c:v>32147.8494792852</c:v>
                </c:pt>
                <c:pt idx="4">
                  <c:v>33105.352475172898</c:v>
                </c:pt>
                <c:pt idx="5">
                  <c:v>34083.160894288798</c:v>
                </c:pt>
                <c:pt idx="6">
                  <c:v>34451.061806297097</c:v>
                </c:pt>
                <c:pt idx="7">
                  <c:v>35095.184681954997</c:v>
                </c:pt>
                <c:pt idx="8">
                  <c:v>34842.172110369502</c:v>
                </c:pt>
                <c:pt idx="9">
                  <c:v>34959.429111124802</c:v>
                </c:pt>
                <c:pt idx="10">
                  <c:v>35543.074136184303</c:v>
                </c:pt>
                <c:pt idx="11">
                  <c:v>36012.436359058098</c:v>
                </c:pt>
                <c:pt idx="12">
                  <c:v>35485.793581478698</c:v>
                </c:pt>
                <c:pt idx="13">
                  <c:v>36394.836017647503</c:v>
                </c:pt>
                <c:pt idx="14">
                  <c:v>36491.7182728232</c:v>
                </c:pt>
                <c:pt idx="15">
                  <c:v>37512.835648672801</c:v>
                </c:pt>
                <c:pt idx="16">
                  <c:v>38617.354710082298</c:v>
                </c:pt>
                <c:pt idx="17">
                  <c:v>39551.532962055702</c:v>
                </c:pt>
                <c:pt idx="18">
                  <c:v>40820.348332480098</c:v>
                </c:pt>
                <c:pt idx="19">
                  <c:v>42284.789106855002</c:v>
                </c:pt>
              </c:numCache>
            </c:numRef>
          </c:val>
          <c:smooth val="0"/>
          <c:extLst>
            <c:ext xmlns:c16="http://schemas.microsoft.com/office/drawing/2014/chart" uri="{C3380CC4-5D6E-409C-BE32-E72D297353CC}">
              <c16:uniqueId val="{00000005-C507-4CC3-B415-DCFC650D2245}"/>
            </c:ext>
          </c:extLst>
        </c:ser>
        <c:ser>
          <c:idx val="7"/>
          <c:order val="6"/>
          <c:tx>
            <c:strRef>
              <c:f>ドル!$A$11</c:f>
              <c:strCache>
                <c:ptCount val="1"/>
                <c:pt idx="0">
                  <c:v>イタリア</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ドル!$B$11:$U$11</c:f>
              <c:numCache>
                <c:formatCode>#,##0_ ;\-#,##0\ </c:formatCode>
                <c:ptCount val="20"/>
                <c:pt idx="0">
                  <c:v>38008.813423404798</c:v>
                </c:pt>
                <c:pt idx="1">
                  <c:v>38274.460064921899</c:v>
                </c:pt>
                <c:pt idx="2">
                  <c:v>38003.266683976399</c:v>
                </c:pt>
                <c:pt idx="3">
                  <c:v>37900.815343123199</c:v>
                </c:pt>
                <c:pt idx="4">
                  <c:v>38631.883830829101</c:v>
                </c:pt>
                <c:pt idx="5">
                  <c:v>39149.181038041097</c:v>
                </c:pt>
                <c:pt idx="6">
                  <c:v>39393.638771256003</c:v>
                </c:pt>
                <c:pt idx="7">
                  <c:v>39377.241449974099</c:v>
                </c:pt>
                <c:pt idx="8">
                  <c:v>39330.574987513697</c:v>
                </c:pt>
                <c:pt idx="9">
                  <c:v>39629.557593137099</c:v>
                </c:pt>
                <c:pt idx="10">
                  <c:v>39967.392167789403</c:v>
                </c:pt>
                <c:pt idx="11">
                  <c:v>39327.960012371703</c:v>
                </c:pt>
                <c:pt idx="12">
                  <c:v>38085.869029802503</c:v>
                </c:pt>
                <c:pt idx="13">
                  <c:v>38205.398756499599</c:v>
                </c:pt>
                <c:pt idx="14">
                  <c:v>38354.204701224298</c:v>
                </c:pt>
                <c:pt idx="15">
                  <c:v>38691.177426621703</c:v>
                </c:pt>
                <c:pt idx="16">
                  <c:v>38982.2479668534</c:v>
                </c:pt>
                <c:pt idx="17">
                  <c:v>38706.958713302098</c:v>
                </c:pt>
                <c:pt idx="18">
                  <c:v>38852.725228666197</c:v>
                </c:pt>
                <c:pt idx="19">
                  <c:v>39189.365759204004</c:v>
                </c:pt>
              </c:numCache>
            </c:numRef>
          </c:val>
          <c:smooth val="0"/>
          <c:extLst>
            <c:ext xmlns:c16="http://schemas.microsoft.com/office/drawing/2014/chart" uri="{C3380CC4-5D6E-409C-BE32-E72D297353CC}">
              <c16:uniqueId val="{00000006-C507-4CC3-B415-DCFC650D2245}"/>
            </c:ext>
          </c:extLst>
        </c:ser>
        <c:ser>
          <c:idx val="0"/>
          <c:order val="7"/>
          <c:tx>
            <c:strRef>
              <c:f>ドル!$A$4</c:f>
              <c:strCache>
                <c:ptCount val="1"/>
                <c:pt idx="0">
                  <c:v>日本</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ドル!$B$3:$U$3</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ドル!$B$4:$U$4</c:f>
              <c:numCache>
                <c:formatCode>#,##0_ ;\-#,##0\ </c:formatCode>
                <c:ptCount val="20"/>
                <c:pt idx="0">
                  <c:v>38049.695780388203</c:v>
                </c:pt>
                <c:pt idx="1">
                  <c:v>37573.269520246897</c:v>
                </c:pt>
                <c:pt idx="2">
                  <c:v>36811.233161920703</c:v>
                </c:pt>
                <c:pt idx="3">
                  <c:v>36845.2507861958</c:v>
                </c:pt>
                <c:pt idx="4">
                  <c:v>37130.212890095201</c:v>
                </c:pt>
                <c:pt idx="5">
                  <c:v>37772.797142765798</c:v>
                </c:pt>
                <c:pt idx="6">
                  <c:v>37546.963191965697</c:v>
                </c:pt>
                <c:pt idx="7">
                  <c:v>37490.175916177301</c:v>
                </c:pt>
                <c:pt idx="8">
                  <c:v>37467.025090123498</c:v>
                </c:pt>
                <c:pt idx="9">
                  <c:v>37111.872487183697</c:v>
                </c:pt>
                <c:pt idx="10">
                  <c:v>37774.678299688698</c:v>
                </c:pt>
                <c:pt idx="11">
                  <c:v>38627.369869755501</c:v>
                </c:pt>
                <c:pt idx="12">
                  <c:v>37967.619331946</c:v>
                </c:pt>
                <c:pt idx="13">
                  <c:v>37941.663601907501</c:v>
                </c:pt>
                <c:pt idx="14">
                  <c:v>37265.120525497397</c:v>
                </c:pt>
                <c:pt idx="15">
                  <c:v>37225.931883099896</c:v>
                </c:pt>
                <c:pt idx="16">
                  <c:v>37896.312412022402</c:v>
                </c:pt>
                <c:pt idx="17">
                  <c:v>38084.7105713247</c:v>
                </c:pt>
                <c:pt idx="18">
                  <c:v>38193.168352520399</c:v>
                </c:pt>
                <c:pt idx="19">
                  <c:v>38617.465494035001</c:v>
                </c:pt>
              </c:numCache>
            </c:numRef>
          </c:val>
          <c:smooth val="0"/>
          <c:extLst>
            <c:ext xmlns:c16="http://schemas.microsoft.com/office/drawing/2014/chart" uri="{C3380CC4-5D6E-409C-BE32-E72D297353CC}">
              <c16:uniqueId val="{00000007-C507-4CC3-B415-DCFC650D2245}"/>
            </c:ext>
          </c:extLst>
        </c:ser>
        <c:dLbls>
          <c:showLegendKey val="0"/>
          <c:showVal val="0"/>
          <c:showCatName val="0"/>
          <c:showSerName val="0"/>
          <c:showPercent val="0"/>
          <c:showBubbleSize val="0"/>
        </c:dLbls>
        <c:marker val="1"/>
        <c:smooth val="0"/>
        <c:axId val="1081060752"/>
        <c:axId val="1081061168"/>
      </c:lineChart>
      <c:catAx>
        <c:axId val="1081060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1081061168"/>
        <c:crosses val="autoZero"/>
        <c:auto val="1"/>
        <c:lblAlgn val="ctr"/>
        <c:lblOffset val="100"/>
        <c:noMultiLvlLbl val="0"/>
      </c:catAx>
      <c:valAx>
        <c:axId val="1081061168"/>
        <c:scaling>
          <c:orientation val="minMax"/>
          <c:min val="20000"/>
        </c:scaling>
        <c:delete val="0"/>
        <c:axPos val="l"/>
        <c:numFmt formatCode="#,##0_ ;\-#,##0\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1060752"/>
        <c:crosses val="autoZero"/>
        <c:crossBetween val="between"/>
      </c:valAx>
      <c:spPr>
        <a:noFill/>
        <a:ln>
          <a:noFill/>
        </a:ln>
        <a:effectLst/>
      </c:spPr>
    </c:plotArea>
    <c:legend>
      <c:legendPos val="r"/>
      <c:layout>
        <c:manualLayout>
          <c:xMode val="edge"/>
          <c:yMode val="edge"/>
          <c:x val="0.85586889953973144"/>
          <c:y val="8.6179648533684802E-2"/>
          <c:w val="0.14068640876412189"/>
          <c:h val="0.638070386731282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altLang="ja-JP" sz="2400"/>
              <a:t>G7</a:t>
            </a:r>
            <a:r>
              <a:rPr lang="ja-JP" altLang="en-US" sz="2400"/>
              <a:t>と韓国の平均賃金（年収）の推移（自国貨幣）</a:t>
            </a:r>
            <a:endParaRPr lang="ja-JP" sz="2400"/>
          </a:p>
        </c:rich>
      </c:tx>
      <c:layout>
        <c:manualLayout>
          <c:xMode val="edge"/>
          <c:yMode val="edge"/>
          <c:x val="0.10341386866735998"/>
          <c:y val="1.6689847009735744E-2"/>
        </c:manualLayout>
      </c:layout>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8889652354776411E-2"/>
          <c:y val="0.11147437933262515"/>
          <c:w val="0.68079082505991095"/>
          <c:h val="0.78613499613126392"/>
        </c:manualLayout>
      </c:layout>
      <c:lineChart>
        <c:grouping val="standard"/>
        <c:varyColors val="0"/>
        <c:ser>
          <c:idx val="6"/>
          <c:order val="0"/>
          <c:tx>
            <c:strRef>
              <c:f>自国貨幣!$A$9</c:f>
              <c:strCache>
                <c:ptCount val="1"/>
                <c:pt idx="0">
                  <c:v>カナダ（カナダドル）</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自国貨幣!$B$9:$U$9</c:f>
              <c:numCache>
                <c:formatCode>#,##0_ ;\-#,##0\ </c:formatCode>
                <c:ptCount val="20"/>
                <c:pt idx="0">
                  <c:v>43474.893134436003</c:v>
                </c:pt>
                <c:pt idx="1">
                  <c:v>44199.038688697998</c:v>
                </c:pt>
                <c:pt idx="2">
                  <c:v>44687.5306357105</c:v>
                </c:pt>
                <c:pt idx="3">
                  <c:v>45464.011889870802</c:v>
                </c:pt>
                <c:pt idx="4">
                  <c:v>47168.128731034099</c:v>
                </c:pt>
                <c:pt idx="5">
                  <c:v>49323.0025696843</c:v>
                </c:pt>
                <c:pt idx="6">
                  <c:v>51479.9650837675</c:v>
                </c:pt>
                <c:pt idx="7">
                  <c:v>53676.782634389303</c:v>
                </c:pt>
                <c:pt idx="8">
                  <c:v>55456.698827556298</c:v>
                </c:pt>
                <c:pt idx="9">
                  <c:v>56040.963662372102</c:v>
                </c:pt>
                <c:pt idx="10">
                  <c:v>56920.762316443397</c:v>
                </c:pt>
                <c:pt idx="11">
                  <c:v>58745.185384416</c:v>
                </c:pt>
                <c:pt idx="12">
                  <c:v>60283.693624527798</c:v>
                </c:pt>
                <c:pt idx="13">
                  <c:v>61715.515275264799</c:v>
                </c:pt>
                <c:pt idx="14">
                  <c:v>63642.756199998199</c:v>
                </c:pt>
                <c:pt idx="15">
                  <c:v>64740.271762011202</c:v>
                </c:pt>
                <c:pt idx="16">
                  <c:v>63953.209378120402</c:v>
                </c:pt>
                <c:pt idx="17">
                  <c:v>65546.0587215548</c:v>
                </c:pt>
                <c:pt idx="18">
                  <c:v>67462.985873652593</c:v>
                </c:pt>
                <c:pt idx="19">
                  <c:v>69174.861053508605</c:v>
                </c:pt>
              </c:numCache>
            </c:numRef>
          </c:val>
          <c:smooth val="0"/>
          <c:extLst>
            <c:ext xmlns:c16="http://schemas.microsoft.com/office/drawing/2014/chart" uri="{C3380CC4-5D6E-409C-BE32-E72D297353CC}">
              <c16:uniqueId val="{00000000-457C-4E6D-8F93-A8AEA788CB04}"/>
            </c:ext>
          </c:extLst>
        </c:ser>
        <c:ser>
          <c:idx val="2"/>
          <c:order val="1"/>
          <c:tx>
            <c:strRef>
              <c:f>自国貨幣!$A$5</c:f>
              <c:strCache>
                <c:ptCount val="1"/>
                <c:pt idx="0">
                  <c:v>アメリカ（ドル）</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自国貨幣!$B$5:$U$5</c:f>
              <c:numCache>
                <c:formatCode>#,##0_ ;\-#,##0\ </c:formatCode>
                <c:ptCount val="20"/>
                <c:pt idx="0">
                  <c:v>38964.244758012101</c:v>
                </c:pt>
                <c:pt idx="1">
                  <c:v>40048.554910882704</c:v>
                </c:pt>
                <c:pt idx="2">
                  <c:v>40896.053912708303</c:v>
                </c:pt>
                <c:pt idx="3">
                  <c:v>42201.426497561901</c:v>
                </c:pt>
                <c:pt idx="4">
                  <c:v>44056.894686484098</c:v>
                </c:pt>
                <c:pt idx="5">
                  <c:v>45363.873256712002</c:v>
                </c:pt>
                <c:pt idx="6">
                  <c:v>47337.384047520798</c:v>
                </c:pt>
                <c:pt idx="7">
                  <c:v>49504.823630358798</c:v>
                </c:pt>
                <c:pt idx="8">
                  <c:v>50818.555343553802</c:v>
                </c:pt>
                <c:pt idx="9">
                  <c:v>51182.313370620301</c:v>
                </c:pt>
                <c:pt idx="10">
                  <c:v>52554.992708561796</c:v>
                </c:pt>
                <c:pt idx="11">
                  <c:v>53961.047400117102</c:v>
                </c:pt>
                <c:pt idx="12">
                  <c:v>55441.192837829301</c:v>
                </c:pt>
                <c:pt idx="13">
                  <c:v>55925.484093749903</c:v>
                </c:pt>
                <c:pt idx="14">
                  <c:v>57591.562525747897</c:v>
                </c:pt>
                <c:pt idx="15">
                  <c:v>59154.478296831599</c:v>
                </c:pt>
                <c:pt idx="16">
                  <c:v>59846.687881840902</c:v>
                </c:pt>
                <c:pt idx="17">
                  <c:v>61536.151107459802</c:v>
                </c:pt>
                <c:pt idx="18">
                  <c:v>63475.286065091699</c:v>
                </c:pt>
                <c:pt idx="19">
                  <c:v>65835.577644865305</c:v>
                </c:pt>
              </c:numCache>
            </c:numRef>
          </c:val>
          <c:smooth val="0"/>
          <c:extLst>
            <c:ext xmlns:c16="http://schemas.microsoft.com/office/drawing/2014/chart" uri="{C3380CC4-5D6E-409C-BE32-E72D297353CC}">
              <c16:uniqueId val="{00000001-457C-4E6D-8F93-A8AEA788CB04}"/>
            </c:ext>
          </c:extLst>
        </c:ser>
        <c:ser>
          <c:idx val="0"/>
          <c:order val="2"/>
          <c:tx>
            <c:strRef>
              <c:f>自国貨幣!$A$3</c:f>
              <c:strCache>
                <c:ptCount val="1"/>
                <c:pt idx="0">
                  <c:v>日本（百円）</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自国貨幣!$B$3:$U$3</c:f>
              <c:numCache>
                <c:formatCode>#,##0_ ;\-#,##0\ </c:formatCode>
                <c:ptCount val="20"/>
                <c:pt idx="0">
                  <c:v>46278.4494284869</c:v>
                </c:pt>
                <c:pt idx="1">
                  <c:v>45214.363854140203</c:v>
                </c:pt>
                <c:pt idx="2">
                  <c:v>43678.482118395499</c:v>
                </c:pt>
                <c:pt idx="3">
                  <c:v>43264.966097100703</c:v>
                </c:pt>
                <c:pt idx="4">
                  <c:v>43353.960556270598</c:v>
                </c:pt>
                <c:pt idx="5">
                  <c:v>43907.654426774701</c:v>
                </c:pt>
                <c:pt idx="6">
                  <c:v>43628.1024299337</c:v>
                </c:pt>
                <c:pt idx="7">
                  <c:v>43391.395740760599</c:v>
                </c:pt>
                <c:pt idx="8">
                  <c:v>43649.472241670701</c:v>
                </c:pt>
                <c:pt idx="9">
                  <c:v>42267.622339555099</c:v>
                </c:pt>
                <c:pt idx="10">
                  <c:v>42401.933225461296</c:v>
                </c:pt>
                <c:pt idx="11">
                  <c:v>43120.325292186302</c:v>
                </c:pt>
                <c:pt idx="12">
                  <c:v>42119.559600422501</c:v>
                </c:pt>
                <c:pt idx="13">
                  <c:v>42027.885846462501</c:v>
                </c:pt>
                <c:pt idx="14">
                  <c:v>42113.9753850118</c:v>
                </c:pt>
                <c:pt idx="15">
                  <c:v>42243.352330186397</c:v>
                </c:pt>
                <c:pt idx="16">
                  <c:v>42774.513406789498</c:v>
                </c:pt>
                <c:pt idx="17">
                  <c:v>43057.815895831198</c:v>
                </c:pt>
                <c:pt idx="18">
                  <c:v>43404.731913374497</c:v>
                </c:pt>
                <c:pt idx="19">
                  <c:v>44022.282937029297</c:v>
                </c:pt>
              </c:numCache>
            </c:numRef>
          </c:val>
          <c:smooth val="0"/>
          <c:extLst>
            <c:ext xmlns:c16="http://schemas.microsoft.com/office/drawing/2014/chart" uri="{C3380CC4-5D6E-409C-BE32-E72D297353CC}">
              <c16:uniqueId val="{00000002-457C-4E6D-8F93-A8AEA788CB04}"/>
            </c:ext>
          </c:extLst>
        </c:ser>
        <c:ser>
          <c:idx val="4"/>
          <c:order val="3"/>
          <c:tx>
            <c:strRef>
              <c:f>自国貨幣!$A$7</c:f>
              <c:strCache>
                <c:ptCount val="1"/>
                <c:pt idx="0">
                  <c:v>ドイツ（ユーロ）</c:v>
                </c:pt>
              </c:strCache>
            </c:strRef>
          </c:tx>
          <c:spPr>
            <a:ln w="22225" cap="rnd">
              <a:solidFill>
                <a:schemeClr val="accent5"/>
              </a:solidFill>
              <a:round/>
            </a:ln>
            <a:effectLst/>
          </c:spPr>
          <c:marker>
            <c:symbol val="star"/>
            <c:size val="6"/>
            <c:spPr>
              <a:noFill/>
              <a:ln w="9525">
                <a:solidFill>
                  <a:schemeClr val="accent5"/>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自国貨幣!$B$7:$U$7</c:f>
              <c:numCache>
                <c:formatCode>#,##0_ ;\-#,##0\ </c:formatCode>
                <c:ptCount val="20"/>
                <c:pt idx="0">
                  <c:v>28022.659011095799</c:v>
                </c:pt>
                <c:pt idx="1">
                  <c:v>28825.629116796001</c:v>
                </c:pt>
                <c:pt idx="2">
                  <c:v>29372.646704336199</c:v>
                </c:pt>
                <c:pt idx="3">
                  <c:v>29907.142050313902</c:v>
                </c:pt>
                <c:pt idx="4">
                  <c:v>30230.543162973201</c:v>
                </c:pt>
                <c:pt idx="5">
                  <c:v>30683.616893427901</c:v>
                </c:pt>
                <c:pt idx="6">
                  <c:v>31074.9886823368</c:v>
                </c:pt>
                <c:pt idx="7">
                  <c:v>31567.645074573498</c:v>
                </c:pt>
                <c:pt idx="8">
                  <c:v>32337.2269167993</c:v>
                </c:pt>
                <c:pt idx="9">
                  <c:v>32366.023954626799</c:v>
                </c:pt>
                <c:pt idx="10">
                  <c:v>33190.7013678574</c:v>
                </c:pt>
                <c:pt idx="11">
                  <c:v>34475.844873137401</c:v>
                </c:pt>
                <c:pt idx="12">
                  <c:v>35429.391634952801</c:v>
                </c:pt>
                <c:pt idx="13">
                  <c:v>36271.9535197609</c:v>
                </c:pt>
                <c:pt idx="14">
                  <c:v>37227.298157994497</c:v>
                </c:pt>
                <c:pt idx="15">
                  <c:v>38309.2970188076</c:v>
                </c:pt>
                <c:pt idx="16">
                  <c:v>39137.054649066602</c:v>
                </c:pt>
                <c:pt idx="17">
                  <c:v>40150.9960815741</c:v>
                </c:pt>
                <c:pt idx="18">
                  <c:v>41320.849464896899</c:v>
                </c:pt>
                <c:pt idx="19">
                  <c:v>42421.279083351103</c:v>
                </c:pt>
              </c:numCache>
            </c:numRef>
          </c:val>
          <c:smooth val="0"/>
          <c:extLst>
            <c:ext xmlns:c16="http://schemas.microsoft.com/office/drawing/2014/chart" uri="{C3380CC4-5D6E-409C-BE32-E72D297353CC}">
              <c16:uniqueId val="{00000003-457C-4E6D-8F93-A8AEA788CB04}"/>
            </c:ext>
          </c:extLst>
        </c:ser>
        <c:ser>
          <c:idx val="1"/>
          <c:order val="4"/>
          <c:tx>
            <c:strRef>
              <c:f>自国貨幣!$A$4</c:f>
              <c:strCache>
                <c:ptCount val="1"/>
                <c:pt idx="0">
                  <c:v>韓国（千ウォン）</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自国貨幣!$B$4:$U$4</c:f>
              <c:numCache>
                <c:formatCode>#,##0_ ;\-#,##0\ </c:formatCode>
                <c:ptCount val="20"/>
                <c:pt idx="0">
                  <c:v>19257.490796505001</c:v>
                </c:pt>
                <c:pt idx="1">
                  <c:v>20514.628472144199</c:v>
                </c:pt>
                <c:pt idx="2">
                  <c:v>21896.0164672221</c:v>
                </c:pt>
                <c:pt idx="3">
                  <c:v>23423.908551066201</c:v>
                </c:pt>
                <c:pt idx="4">
                  <c:v>24872.777159401001</c:v>
                </c:pt>
                <c:pt idx="5">
                  <c:v>26149.647671958399</c:v>
                </c:pt>
                <c:pt idx="6">
                  <c:v>26819.832700549901</c:v>
                </c:pt>
                <c:pt idx="7">
                  <c:v>27825.170207351199</c:v>
                </c:pt>
                <c:pt idx="8">
                  <c:v>28825.624740797</c:v>
                </c:pt>
                <c:pt idx="9">
                  <c:v>29642.760842962402</c:v>
                </c:pt>
                <c:pt idx="10">
                  <c:v>30921.1537379494</c:v>
                </c:pt>
                <c:pt idx="11">
                  <c:v>32442.496096974399</c:v>
                </c:pt>
                <c:pt idx="12">
                  <c:v>32650.4050513117</c:v>
                </c:pt>
                <c:pt idx="13">
                  <c:v>33793.299516511302</c:v>
                </c:pt>
                <c:pt idx="14">
                  <c:v>34204.999354719999</c:v>
                </c:pt>
                <c:pt idx="15">
                  <c:v>35475.121018673803</c:v>
                </c:pt>
                <c:pt idx="16">
                  <c:v>36923.390831216697</c:v>
                </c:pt>
                <c:pt idx="17">
                  <c:v>38469.820962252197</c:v>
                </c:pt>
                <c:pt idx="18">
                  <c:v>40194.748865241301</c:v>
                </c:pt>
                <c:pt idx="19">
                  <c:v>41847.605276881099</c:v>
                </c:pt>
              </c:numCache>
            </c:numRef>
          </c:val>
          <c:smooth val="0"/>
          <c:extLst>
            <c:ext xmlns:c16="http://schemas.microsoft.com/office/drawing/2014/chart" uri="{C3380CC4-5D6E-409C-BE32-E72D297353CC}">
              <c16:uniqueId val="{00000004-457C-4E6D-8F93-A8AEA788CB04}"/>
            </c:ext>
          </c:extLst>
        </c:ser>
        <c:ser>
          <c:idx val="5"/>
          <c:order val="5"/>
          <c:tx>
            <c:strRef>
              <c:f>自国貨幣!$A$8</c:f>
              <c:strCache>
                <c:ptCount val="1"/>
                <c:pt idx="0">
                  <c:v>フランス（ユーロ）</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自国貨幣!$B$8:$U$8</c:f>
              <c:numCache>
                <c:formatCode>#,##0_ ;\-#,##0\ </c:formatCode>
                <c:ptCount val="20"/>
                <c:pt idx="0">
                  <c:v>25609.212274404199</c:v>
                </c:pt>
                <c:pt idx="1">
                  <c:v>26280.0309910777</c:v>
                </c:pt>
                <c:pt idx="2">
                  <c:v>27217.370047789202</c:v>
                </c:pt>
                <c:pt idx="3">
                  <c:v>27906.3531188138</c:v>
                </c:pt>
                <c:pt idx="4">
                  <c:v>28968.445899167102</c:v>
                </c:pt>
                <c:pt idx="5">
                  <c:v>29853.5548982072</c:v>
                </c:pt>
                <c:pt idx="6">
                  <c:v>30842.0424067071</c:v>
                </c:pt>
                <c:pt idx="7">
                  <c:v>31613.060738246699</c:v>
                </c:pt>
                <c:pt idx="8">
                  <c:v>32420.183674203701</c:v>
                </c:pt>
                <c:pt idx="9">
                  <c:v>32956.706369616397</c:v>
                </c:pt>
                <c:pt idx="10">
                  <c:v>33993.008325751704</c:v>
                </c:pt>
                <c:pt idx="11">
                  <c:v>34562.379149952103</c:v>
                </c:pt>
                <c:pt idx="12">
                  <c:v>35290.404474868898</c:v>
                </c:pt>
                <c:pt idx="13">
                  <c:v>35834.602154469998</c:v>
                </c:pt>
                <c:pt idx="14">
                  <c:v>36123.787208932197</c:v>
                </c:pt>
                <c:pt idx="15">
                  <c:v>36580.1346694003</c:v>
                </c:pt>
                <c:pt idx="16">
                  <c:v>37091.057042945802</c:v>
                </c:pt>
                <c:pt idx="17">
                  <c:v>37860.429939546397</c:v>
                </c:pt>
                <c:pt idx="18">
                  <c:v>38476.806835812997</c:v>
                </c:pt>
                <c:pt idx="19">
                  <c:v>39099.2612706617</c:v>
                </c:pt>
              </c:numCache>
            </c:numRef>
          </c:val>
          <c:smooth val="0"/>
          <c:extLst>
            <c:ext xmlns:c16="http://schemas.microsoft.com/office/drawing/2014/chart" uri="{C3380CC4-5D6E-409C-BE32-E72D297353CC}">
              <c16:uniqueId val="{00000005-457C-4E6D-8F93-A8AEA788CB04}"/>
            </c:ext>
          </c:extLst>
        </c:ser>
        <c:ser>
          <c:idx val="3"/>
          <c:order val="6"/>
          <c:tx>
            <c:strRef>
              <c:f>自国貨幣!$A$6</c:f>
              <c:strCache>
                <c:ptCount val="1"/>
                <c:pt idx="0">
                  <c:v>イギリス（ポンド）</c:v>
                </c:pt>
              </c:strCache>
            </c:strRef>
          </c:tx>
          <c:spPr>
            <a:ln w="22225" cap="rnd">
              <a:solidFill>
                <a:schemeClr val="accent4"/>
              </a:solidFill>
              <a:round/>
            </a:ln>
            <a:effectLst/>
          </c:spPr>
          <c:marker>
            <c:symbol val="x"/>
            <c:size val="6"/>
            <c:spPr>
              <a:noFill/>
              <a:ln w="9525">
                <a:solidFill>
                  <a:schemeClr val="accent4"/>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自国貨幣!$B$6:$U$6</c:f>
              <c:numCache>
                <c:formatCode>#,##0_ ;\-#,##0\ </c:formatCode>
                <c:ptCount val="20"/>
                <c:pt idx="0">
                  <c:v>22343.0000263234</c:v>
                </c:pt>
                <c:pt idx="1">
                  <c:v>23337.101899784699</c:v>
                </c:pt>
                <c:pt idx="2">
                  <c:v>23880.611452620698</c:v>
                </c:pt>
                <c:pt idx="3">
                  <c:v>24918.494895899999</c:v>
                </c:pt>
                <c:pt idx="4">
                  <c:v>26090.023821505201</c:v>
                </c:pt>
                <c:pt idx="5">
                  <c:v>26799.1968641247</c:v>
                </c:pt>
                <c:pt idx="6">
                  <c:v>28214.822300657499</c:v>
                </c:pt>
                <c:pt idx="7">
                  <c:v>29666.396156287399</c:v>
                </c:pt>
                <c:pt idx="8">
                  <c:v>30028.148101579998</c:v>
                </c:pt>
                <c:pt idx="9">
                  <c:v>30291.979141904299</c:v>
                </c:pt>
                <c:pt idx="10">
                  <c:v>30851.4435870255</c:v>
                </c:pt>
                <c:pt idx="11">
                  <c:v>31463.301466633198</c:v>
                </c:pt>
                <c:pt idx="12">
                  <c:v>31645.933051806001</c:v>
                </c:pt>
                <c:pt idx="13">
                  <c:v>32635.622186239099</c:v>
                </c:pt>
                <c:pt idx="14">
                  <c:v>33239.608116303098</c:v>
                </c:pt>
                <c:pt idx="15">
                  <c:v>33521.174389700602</c:v>
                </c:pt>
                <c:pt idx="16">
                  <c:v>34409.394954784897</c:v>
                </c:pt>
                <c:pt idx="17">
                  <c:v>35210.8537892608</c:v>
                </c:pt>
                <c:pt idx="18">
                  <c:v>36209.649042837402</c:v>
                </c:pt>
                <c:pt idx="19">
                  <c:v>37154.179944459502</c:v>
                </c:pt>
              </c:numCache>
            </c:numRef>
          </c:val>
          <c:smooth val="0"/>
          <c:extLst>
            <c:ext xmlns:c16="http://schemas.microsoft.com/office/drawing/2014/chart" uri="{C3380CC4-5D6E-409C-BE32-E72D297353CC}">
              <c16:uniqueId val="{00000006-457C-4E6D-8F93-A8AEA788CB04}"/>
            </c:ext>
          </c:extLst>
        </c:ser>
        <c:ser>
          <c:idx val="7"/>
          <c:order val="7"/>
          <c:tx>
            <c:strRef>
              <c:f>自国貨幣!$A$10</c:f>
              <c:strCache>
                <c:ptCount val="1"/>
                <c:pt idx="0">
                  <c:v>イタリア（ユーロ）</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strRef>
              <c:f>自国貨幣!$B$2:$U$2</c:f>
              <c:strCache>
                <c:ptCount val="20"/>
                <c:pt idx="0">
                  <c:v>2000年</c:v>
                </c:pt>
                <c:pt idx="1">
                  <c:v>01年</c:v>
                </c:pt>
                <c:pt idx="2">
                  <c:v>02年</c:v>
                </c:pt>
                <c:pt idx="3">
                  <c:v>03年</c:v>
                </c:pt>
                <c:pt idx="4">
                  <c:v>04年</c:v>
                </c:pt>
                <c:pt idx="5">
                  <c:v>05年</c:v>
                </c:pt>
                <c:pt idx="6">
                  <c:v>06年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strCache>
            </c:strRef>
          </c:cat>
          <c:val>
            <c:numRef>
              <c:f>自国貨幣!$B$10:$U$10</c:f>
              <c:numCache>
                <c:formatCode>#,##0_ ;\-#,##0\ </c:formatCode>
                <c:ptCount val="20"/>
                <c:pt idx="0">
                  <c:v>21258.624736042901</c:v>
                </c:pt>
                <c:pt idx="1">
                  <c:v>21953.436234888301</c:v>
                </c:pt>
                <c:pt idx="2">
                  <c:v>22438.729027904999</c:v>
                </c:pt>
                <c:pt idx="3">
                  <c:v>23062.122001195199</c:v>
                </c:pt>
                <c:pt idx="4">
                  <c:v>24079.164791541902</c:v>
                </c:pt>
                <c:pt idx="5">
                  <c:v>24889.360826022399</c:v>
                </c:pt>
                <c:pt idx="6">
                  <c:v>25717.965979074099</c:v>
                </c:pt>
                <c:pt idx="7">
                  <c:v>26282.860273015001</c:v>
                </c:pt>
                <c:pt idx="8">
                  <c:v>27093.773064108002</c:v>
                </c:pt>
                <c:pt idx="9">
                  <c:v>27144.165494973699</c:v>
                </c:pt>
                <c:pt idx="10">
                  <c:v>27809.3251298418</c:v>
                </c:pt>
                <c:pt idx="11">
                  <c:v>28162.998654722702</c:v>
                </c:pt>
                <c:pt idx="12">
                  <c:v>27989.8324866154</c:v>
                </c:pt>
                <c:pt idx="13">
                  <c:v>28390.3146779216</c:v>
                </c:pt>
                <c:pt idx="14">
                  <c:v>28570.4993034281</c:v>
                </c:pt>
                <c:pt idx="15">
                  <c:v>28866.211079655299</c:v>
                </c:pt>
                <c:pt idx="16">
                  <c:v>29114.595179886099</c:v>
                </c:pt>
                <c:pt idx="17">
                  <c:v>29255.841506535398</c:v>
                </c:pt>
                <c:pt idx="18">
                  <c:v>29641.643004024601</c:v>
                </c:pt>
                <c:pt idx="19">
                  <c:v>30028.263672503701</c:v>
                </c:pt>
              </c:numCache>
            </c:numRef>
          </c:val>
          <c:smooth val="0"/>
          <c:extLst>
            <c:ext xmlns:c16="http://schemas.microsoft.com/office/drawing/2014/chart" uri="{C3380CC4-5D6E-409C-BE32-E72D297353CC}">
              <c16:uniqueId val="{00000007-457C-4E6D-8F93-A8AEA788CB04}"/>
            </c:ext>
          </c:extLst>
        </c:ser>
        <c:dLbls>
          <c:showLegendKey val="0"/>
          <c:showVal val="0"/>
          <c:showCatName val="0"/>
          <c:showSerName val="0"/>
          <c:showPercent val="0"/>
          <c:showBubbleSize val="0"/>
        </c:dLbls>
        <c:marker val="1"/>
        <c:smooth val="0"/>
        <c:axId val="1084573536"/>
        <c:axId val="1084579360"/>
      </c:lineChart>
      <c:catAx>
        <c:axId val="1084573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1084579360"/>
        <c:crosses val="autoZero"/>
        <c:auto val="1"/>
        <c:lblAlgn val="ctr"/>
        <c:lblOffset val="100"/>
        <c:noMultiLvlLbl val="0"/>
      </c:catAx>
      <c:valAx>
        <c:axId val="1084579360"/>
        <c:scaling>
          <c:orientation val="minMax"/>
          <c:min val="15000"/>
        </c:scaling>
        <c:delete val="0"/>
        <c:axPos val="l"/>
        <c:numFmt formatCode="#,##0_ ;\-#,##0\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4573536"/>
        <c:crosses val="autoZero"/>
        <c:crossBetween val="between"/>
      </c:valAx>
      <c:spPr>
        <a:noFill/>
        <a:ln>
          <a:noFill/>
        </a:ln>
        <a:effectLst/>
      </c:spPr>
    </c:plotArea>
    <c:legend>
      <c:legendPos val="r"/>
      <c:layout>
        <c:manualLayout>
          <c:xMode val="edge"/>
          <c:yMode val="edge"/>
          <c:x val="0.78399872570276552"/>
          <c:y val="0.14057295713357862"/>
          <c:w val="0.20185029860397885"/>
          <c:h val="0.5782697080653653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ja-JP" altLang="en-US" sz="2400"/>
              <a:t>日韓労働者平均賃金（年収）の推移（単位：米ドル）</a:t>
            </a:r>
            <a:endParaRPr lang="ja-JP" sz="2400"/>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024916341524255"/>
          <c:y val="8.3138645322126989E-2"/>
          <c:w val="0.87345077681189431"/>
          <c:h val="0.74050406219252285"/>
        </c:manualLayout>
      </c:layout>
      <c:lineChart>
        <c:grouping val="standard"/>
        <c:varyColors val="0"/>
        <c:ser>
          <c:idx val="0"/>
          <c:order val="0"/>
          <c:tx>
            <c:strRef>
              <c:f>日韓比較1990年から2019年!$A$4</c:f>
              <c:strCache>
                <c:ptCount val="1"/>
                <c:pt idx="0">
                  <c:v>日本（ドル）</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日韓比較1990年から2019年!$B$3:$AE$3</c:f>
              <c:strCache>
                <c:ptCount val="30"/>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strCache>
            </c:strRef>
          </c:cat>
          <c:val>
            <c:numRef>
              <c:f>日韓比較1990年から2019年!$B$4:$AE$4</c:f>
              <c:numCache>
                <c:formatCode>#,##0_ ;\-#,##0\ </c:formatCode>
                <c:ptCount val="30"/>
                <c:pt idx="0">
                  <c:v>36412.494801148903</c:v>
                </c:pt>
                <c:pt idx="1">
                  <c:v>36896.045028686</c:v>
                </c:pt>
                <c:pt idx="2">
                  <c:v>37009.005694530097</c:v>
                </c:pt>
                <c:pt idx="3">
                  <c:v>36658.089006935501</c:v>
                </c:pt>
                <c:pt idx="4">
                  <c:v>37029.966756362301</c:v>
                </c:pt>
                <c:pt idx="5">
                  <c:v>37470.240826931498</c:v>
                </c:pt>
                <c:pt idx="6">
                  <c:v>37657.485965531698</c:v>
                </c:pt>
                <c:pt idx="7">
                  <c:v>37992.557861508903</c:v>
                </c:pt>
                <c:pt idx="8">
                  <c:v>37882.566991725398</c:v>
                </c:pt>
                <c:pt idx="9">
                  <c:v>37836.532086552499</c:v>
                </c:pt>
                <c:pt idx="10">
                  <c:v>38049.695780388203</c:v>
                </c:pt>
                <c:pt idx="11">
                  <c:v>37573.269520246897</c:v>
                </c:pt>
                <c:pt idx="12">
                  <c:v>36811.233161920703</c:v>
                </c:pt>
                <c:pt idx="13">
                  <c:v>36845.2507861958</c:v>
                </c:pt>
                <c:pt idx="14">
                  <c:v>37130.212890095201</c:v>
                </c:pt>
                <c:pt idx="15">
                  <c:v>37772.797142765798</c:v>
                </c:pt>
                <c:pt idx="16">
                  <c:v>37546.963191965697</c:v>
                </c:pt>
                <c:pt idx="17">
                  <c:v>37490.175916177301</c:v>
                </c:pt>
                <c:pt idx="18">
                  <c:v>37467.025090123498</c:v>
                </c:pt>
                <c:pt idx="19">
                  <c:v>37111.872487183697</c:v>
                </c:pt>
                <c:pt idx="20">
                  <c:v>37774.678299688698</c:v>
                </c:pt>
                <c:pt idx="21">
                  <c:v>38627.369869755501</c:v>
                </c:pt>
                <c:pt idx="22">
                  <c:v>37967.619331946</c:v>
                </c:pt>
                <c:pt idx="23">
                  <c:v>37941.663601907501</c:v>
                </c:pt>
                <c:pt idx="24">
                  <c:v>37265.120525497397</c:v>
                </c:pt>
                <c:pt idx="25">
                  <c:v>37225.931883099896</c:v>
                </c:pt>
                <c:pt idx="26">
                  <c:v>37896.312412022402</c:v>
                </c:pt>
                <c:pt idx="27">
                  <c:v>38084.7105713247</c:v>
                </c:pt>
                <c:pt idx="28">
                  <c:v>38193.168352520399</c:v>
                </c:pt>
                <c:pt idx="29">
                  <c:v>38617.465494035001</c:v>
                </c:pt>
              </c:numCache>
            </c:numRef>
          </c:val>
          <c:smooth val="0"/>
          <c:extLst>
            <c:ext xmlns:c16="http://schemas.microsoft.com/office/drawing/2014/chart" uri="{C3380CC4-5D6E-409C-BE32-E72D297353CC}">
              <c16:uniqueId val="{00000000-6AB3-4CF8-818B-A22C6DF2BAD4}"/>
            </c:ext>
          </c:extLst>
        </c:ser>
        <c:ser>
          <c:idx val="1"/>
          <c:order val="1"/>
          <c:tx>
            <c:strRef>
              <c:f>日韓比較1990年から2019年!$A$5</c:f>
              <c:strCache>
                <c:ptCount val="1"/>
                <c:pt idx="0">
                  <c:v>韓国（ドル）</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日韓比較1990年から2019年!$B$3:$AE$3</c:f>
              <c:strCache>
                <c:ptCount val="30"/>
                <c:pt idx="0">
                  <c:v>1990年</c:v>
                </c:pt>
                <c:pt idx="1">
                  <c:v>91年</c:v>
                </c:pt>
                <c:pt idx="2">
                  <c:v>92年</c:v>
                </c:pt>
                <c:pt idx="3">
                  <c:v>93年</c:v>
                </c:pt>
                <c:pt idx="4">
                  <c:v>94年</c:v>
                </c:pt>
                <c:pt idx="5">
                  <c:v>95年</c:v>
                </c:pt>
                <c:pt idx="6">
                  <c:v>96年</c:v>
                </c:pt>
                <c:pt idx="7">
                  <c:v>97年</c:v>
                </c:pt>
                <c:pt idx="8">
                  <c:v>98年</c:v>
                </c:pt>
                <c:pt idx="9">
                  <c:v>99年</c:v>
                </c:pt>
                <c:pt idx="10">
                  <c:v>2000年</c:v>
                </c:pt>
                <c:pt idx="11">
                  <c:v>01年</c:v>
                </c:pt>
                <c:pt idx="12">
                  <c:v>02年</c:v>
                </c:pt>
                <c:pt idx="13">
                  <c:v>03年</c:v>
                </c:pt>
                <c:pt idx="14">
                  <c:v>04年</c:v>
                </c:pt>
                <c:pt idx="15">
                  <c:v>05年</c:v>
                </c:pt>
                <c:pt idx="16">
                  <c:v>06年</c:v>
                </c:pt>
                <c:pt idx="17">
                  <c:v>07年</c:v>
                </c:pt>
                <c:pt idx="18">
                  <c:v>08年</c:v>
                </c:pt>
                <c:pt idx="19">
                  <c:v>09年</c:v>
                </c:pt>
                <c:pt idx="20">
                  <c:v>10年</c:v>
                </c:pt>
                <c:pt idx="21">
                  <c:v>11年</c:v>
                </c:pt>
                <c:pt idx="22">
                  <c:v>12年</c:v>
                </c:pt>
                <c:pt idx="23">
                  <c:v>13年</c:v>
                </c:pt>
                <c:pt idx="24">
                  <c:v>14年</c:v>
                </c:pt>
                <c:pt idx="25">
                  <c:v>15年</c:v>
                </c:pt>
                <c:pt idx="26">
                  <c:v>16年</c:v>
                </c:pt>
                <c:pt idx="27">
                  <c:v>17年</c:v>
                </c:pt>
                <c:pt idx="28">
                  <c:v>18年</c:v>
                </c:pt>
                <c:pt idx="29">
                  <c:v>19年</c:v>
                </c:pt>
              </c:strCache>
            </c:strRef>
          </c:cat>
          <c:val>
            <c:numRef>
              <c:f>日韓比較1990年から2019年!$B$5:$AE$5</c:f>
              <c:numCache>
                <c:formatCode>#,##0_ ;\-#,##0\ </c:formatCode>
                <c:ptCount val="30"/>
                <c:pt idx="0">
                  <c:v>22334.577192507801</c:v>
                </c:pt>
                <c:pt idx="1">
                  <c:v>23268.086118060601</c:v>
                </c:pt>
                <c:pt idx="2">
                  <c:v>24190.044552467902</c:v>
                </c:pt>
                <c:pt idx="3">
                  <c:v>25529.141808175998</c:v>
                </c:pt>
                <c:pt idx="4">
                  <c:v>25976.004428754699</c:v>
                </c:pt>
                <c:pt idx="5">
                  <c:v>28480.9907896599</c:v>
                </c:pt>
                <c:pt idx="6">
                  <c:v>29795.5958773727</c:v>
                </c:pt>
                <c:pt idx="7">
                  <c:v>29163.643938359401</c:v>
                </c:pt>
                <c:pt idx="8">
                  <c:v>28784.493591913098</c:v>
                </c:pt>
                <c:pt idx="9">
                  <c:v>28923.304260861201</c:v>
                </c:pt>
                <c:pt idx="10">
                  <c:v>29335.310040775199</c:v>
                </c:pt>
                <c:pt idx="11">
                  <c:v>29975.6386544464</c:v>
                </c:pt>
                <c:pt idx="12">
                  <c:v>31023.7000045329</c:v>
                </c:pt>
                <c:pt idx="13">
                  <c:v>32147.8494792852</c:v>
                </c:pt>
                <c:pt idx="14">
                  <c:v>33105.352475172898</c:v>
                </c:pt>
                <c:pt idx="15">
                  <c:v>34083.160894288798</c:v>
                </c:pt>
                <c:pt idx="16">
                  <c:v>34451.061806297097</c:v>
                </c:pt>
                <c:pt idx="17">
                  <c:v>35095.184681954997</c:v>
                </c:pt>
                <c:pt idx="18">
                  <c:v>34842.172110369502</c:v>
                </c:pt>
                <c:pt idx="19">
                  <c:v>34959.429111124802</c:v>
                </c:pt>
                <c:pt idx="20">
                  <c:v>35543.074136184303</c:v>
                </c:pt>
                <c:pt idx="21">
                  <c:v>36012.436359058098</c:v>
                </c:pt>
                <c:pt idx="22">
                  <c:v>35485.793581478698</c:v>
                </c:pt>
                <c:pt idx="23">
                  <c:v>36394.836017647503</c:v>
                </c:pt>
                <c:pt idx="24">
                  <c:v>36491.7182728232</c:v>
                </c:pt>
                <c:pt idx="25">
                  <c:v>37512.835648672801</c:v>
                </c:pt>
                <c:pt idx="26">
                  <c:v>38617.354710082298</c:v>
                </c:pt>
                <c:pt idx="27">
                  <c:v>39551.532962055702</c:v>
                </c:pt>
                <c:pt idx="28">
                  <c:v>40820.348332480098</c:v>
                </c:pt>
                <c:pt idx="29">
                  <c:v>42284.789106855002</c:v>
                </c:pt>
              </c:numCache>
            </c:numRef>
          </c:val>
          <c:smooth val="0"/>
          <c:extLst>
            <c:ext xmlns:c16="http://schemas.microsoft.com/office/drawing/2014/chart" uri="{C3380CC4-5D6E-409C-BE32-E72D297353CC}">
              <c16:uniqueId val="{00000001-6AB3-4CF8-818B-A22C6DF2BAD4}"/>
            </c:ext>
          </c:extLst>
        </c:ser>
        <c:dLbls>
          <c:showLegendKey val="0"/>
          <c:showVal val="0"/>
          <c:showCatName val="0"/>
          <c:showSerName val="0"/>
          <c:showPercent val="0"/>
          <c:showBubbleSize val="0"/>
        </c:dLbls>
        <c:marker val="1"/>
        <c:smooth val="0"/>
        <c:axId val="376220288"/>
        <c:axId val="376218624"/>
      </c:lineChart>
      <c:catAx>
        <c:axId val="376220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376218624"/>
        <c:crosses val="autoZero"/>
        <c:auto val="1"/>
        <c:lblAlgn val="ctr"/>
        <c:lblOffset val="100"/>
        <c:noMultiLvlLbl val="0"/>
      </c:catAx>
      <c:valAx>
        <c:axId val="376218624"/>
        <c:scaling>
          <c:orientation val="minMax"/>
          <c:min val="20000"/>
        </c:scaling>
        <c:delete val="0"/>
        <c:axPos val="l"/>
        <c:numFmt formatCode="#,##0_ ;\-#,##0\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76220288"/>
        <c:crosses val="autoZero"/>
        <c:crossBetween val="between"/>
      </c:valAx>
      <c:spPr>
        <a:noFill/>
        <a:ln>
          <a:noFill/>
        </a:ln>
        <a:effectLst/>
      </c:spPr>
    </c:plotArea>
    <c:legend>
      <c:legendPos val="t"/>
      <c:layout>
        <c:manualLayout>
          <c:xMode val="edge"/>
          <c:yMode val="edge"/>
          <c:x val="0.60242506371486171"/>
          <c:y val="0.62352337286953052"/>
          <c:w val="0.19033283882992885"/>
          <c:h val="0.1593492528491786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t>労働組合組織率とパート組合員数の推移</a:t>
            </a:r>
          </a:p>
        </c:rich>
      </c:tx>
      <c:layout>
        <c:manualLayout>
          <c:xMode val="edge"/>
          <c:yMode val="edge"/>
          <c:x val="0.35777152992787181"/>
          <c:y val="3.5830655946019432E-2"/>
        </c:manualLayout>
      </c:layout>
      <c:overlay val="0"/>
      <c:spPr>
        <a:noFill/>
        <a:ln w="25400">
          <a:noFill/>
        </a:ln>
      </c:spPr>
    </c:title>
    <c:autoTitleDeleted val="0"/>
    <c:plotArea>
      <c:layout>
        <c:manualLayout>
          <c:layoutTarget val="inner"/>
          <c:xMode val="edge"/>
          <c:yMode val="edge"/>
          <c:x val="0.33266862170087974"/>
          <c:y val="9.4462690958830031E-2"/>
          <c:w val="0.6620284634508663"/>
          <c:h val="0.70425158024020196"/>
        </c:manualLayout>
      </c:layout>
      <c:barChart>
        <c:barDir val="col"/>
        <c:grouping val="clustered"/>
        <c:varyColors val="0"/>
        <c:ser>
          <c:idx val="0"/>
          <c:order val="0"/>
          <c:tx>
            <c:strRef>
              <c:f>パート組織率の推移!$B$2</c:f>
              <c:strCache>
                <c:ptCount val="1"/>
                <c:pt idx="0">
                  <c:v>全体組織率</c:v>
                </c:pt>
              </c:strCache>
            </c:strRef>
          </c:tx>
          <c:spPr>
            <a:ln w="12700">
              <a:solidFill>
                <a:srgbClr val="000080"/>
              </a:solidFill>
              <a:prstDash val="solid"/>
            </a:ln>
          </c:spPr>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パート組織率の推移!$A$9:$A$31</c:f>
              <c:strCache>
                <c:ptCount val="23"/>
                <c:pt idx="0">
                  <c:v>2000年</c:v>
                </c:pt>
                <c:pt idx="1">
                  <c:v>01年</c:v>
                </c:pt>
                <c:pt idx="2">
                  <c:v>02年</c:v>
                </c:pt>
                <c:pt idx="3">
                  <c:v>03年</c:v>
                </c:pt>
                <c:pt idx="4">
                  <c:v>04年</c:v>
                </c:pt>
                <c:pt idx="5">
                  <c:v>０５年</c:v>
                </c:pt>
                <c:pt idx="6">
                  <c:v>０６年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pt idx="21">
                  <c:v>21年</c:v>
                </c:pt>
                <c:pt idx="22">
                  <c:v>22年</c:v>
                </c:pt>
              </c:strCache>
            </c:strRef>
          </c:cat>
          <c:val>
            <c:numRef>
              <c:f>パート組織率の推移!$B$9:$B$31</c:f>
              <c:numCache>
                <c:formatCode>General</c:formatCode>
                <c:ptCount val="23"/>
                <c:pt idx="0">
                  <c:v>21.5</c:v>
                </c:pt>
                <c:pt idx="1">
                  <c:v>20.7</c:v>
                </c:pt>
                <c:pt idx="2">
                  <c:v>20.2</c:v>
                </c:pt>
                <c:pt idx="3">
                  <c:v>19.600000000000001</c:v>
                </c:pt>
                <c:pt idx="4">
                  <c:v>19.2</c:v>
                </c:pt>
                <c:pt idx="5">
                  <c:v>18.7</c:v>
                </c:pt>
                <c:pt idx="6">
                  <c:v>18.2</c:v>
                </c:pt>
                <c:pt idx="7">
                  <c:v>18.100000000000001</c:v>
                </c:pt>
                <c:pt idx="8">
                  <c:v>18.100000000000001</c:v>
                </c:pt>
                <c:pt idx="9">
                  <c:v>18.5</c:v>
                </c:pt>
                <c:pt idx="10">
                  <c:v>18.5</c:v>
                </c:pt>
                <c:pt idx="11">
                  <c:v>18.100000000000001</c:v>
                </c:pt>
                <c:pt idx="12">
                  <c:v>17.899999999999999</c:v>
                </c:pt>
                <c:pt idx="13">
                  <c:v>17.7</c:v>
                </c:pt>
                <c:pt idx="14">
                  <c:v>17.5</c:v>
                </c:pt>
                <c:pt idx="15">
                  <c:v>17.399999999999999</c:v>
                </c:pt>
                <c:pt idx="16">
                  <c:v>17.3</c:v>
                </c:pt>
                <c:pt idx="17">
                  <c:v>17.100000000000001</c:v>
                </c:pt>
                <c:pt idx="18">
                  <c:v>17</c:v>
                </c:pt>
                <c:pt idx="19">
                  <c:v>16.7</c:v>
                </c:pt>
                <c:pt idx="20">
                  <c:v>17.100000000000001</c:v>
                </c:pt>
                <c:pt idx="21">
                  <c:v>16.899999999999999</c:v>
                </c:pt>
                <c:pt idx="22">
                  <c:v>16.5</c:v>
                </c:pt>
              </c:numCache>
            </c:numRef>
          </c:val>
          <c:extLst>
            <c:ext xmlns:c16="http://schemas.microsoft.com/office/drawing/2014/chart" uri="{C3380CC4-5D6E-409C-BE32-E72D297353CC}">
              <c16:uniqueId val="{00000000-C8D1-458E-81A0-6078904733B4}"/>
            </c:ext>
          </c:extLst>
        </c:ser>
        <c:dLbls>
          <c:showLegendKey val="0"/>
          <c:showVal val="0"/>
          <c:showCatName val="0"/>
          <c:showSerName val="0"/>
          <c:showPercent val="0"/>
          <c:showBubbleSize val="0"/>
        </c:dLbls>
        <c:gapWidth val="150"/>
        <c:axId val="1940996736"/>
        <c:axId val="1"/>
      </c:barChart>
      <c:lineChart>
        <c:grouping val="standard"/>
        <c:varyColors val="0"/>
        <c:ser>
          <c:idx val="1"/>
          <c:order val="1"/>
          <c:tx>
            <c:strRef>
              <c:f>パート組織率の推移!$C$2</c:f>
              <c:strCache>
                <c:ptCount val="1"/>
                <c:pt idx="0">
                  <c:v>パート組織率</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spPr>
              <a:noFill/>
              <a:ln w="25400">
                <a:noFill/>
              </a:ln>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パート組織率の推移!$A$9:$A$31</c:f>
              <c:strCache>
                <c:ptCount val="23"/>
                <c:pt idx="0">
                  <c:v>2000年</c:v>
                </c:pt>
                <c:pt idx="1">
                  <c:v>01年</c:v>
                </c:pt>
                <c:pt idx="2">
                  <c:v>02年</c:v>
                </c:pt>
                <c:pt idx="3">
                  <c:v>03年</c:v>
                </c:pt>
                <c:pt idx="4">
                  <c:v>04年</c:v>
                </c:pt>
                <c:pt idx="5">
                  <c:v>０５年</c:v>
                </c:pt>
                <c:pt idx="6">
                  <c:v>０６年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pt idx="21">
                  <c:v>21年</c:v>
                </c:pt>
                <c:pt idx="22">
                  <c:v>22年</c:v>
                </c:pt>
              </c:strCache>
            </c:strRef>
          </c:cat>
          <c:val>
            <c:numRef>
              <c:f>パート組織率の推移!$C$9:$C$31</c:f>
              <c:numCache>
                <c:formatCode>General</c:formatCode>
                <c:ptCount val="23"/>
                <c:pt idx="0">
                  <c:v>2.6</c:v>
                </c:pt>
                <c:pt idx="1">
                  <c:v>2.7</c:v>
                </c:pt>
                <c:pt idx="2">
                  <c:v>2.7</c:v>
                </c:pt>
                <c:pt idx="3">
                  <c:v>3</c:v>
                </c:pt>
                <c:pt idx="4">
                  <c:v>3.3</c:v>
                </c:pt>
                <c:pt idx="5">
                  <c:v>3.3</c:v>
                </c:pt>
                <c:pt idx="6">
                  <c:v>4.3</c:v>
                </c:pt>
                <c:pt idx="7">
                  <c:v>4.8</c:v>
                </c:pt>
                <c:pt idx="8">
                  <c:v>5</c:v>
                </c:pt>
                <c:pt idx="9">
                  <c:v>5.3</c:v>
                </c:pt>
                <c:pt idx="10">
                  <c:v>5.6</c:v>
                </c:pt>
                <c:pt idx="12">
                  <c:v>6.3</c:v>
                </c:pt>
                <c:pt idx="13">
                  <c:v>6.5</c:v>
                </c:pt>
                <c:pt idx="14">
                  <c:v>6.7</c:v>
                </c:pt>
                <c:pt idx="15">
                  <c:v>7</c:v>
                </c:pt>
                <c:pt idx="16">
                  <c:v>7.5</c:v>
                </c:pt>
                <c:pt idx="17">
                  <c:v>7.9</c:v>
                </c:pt>
                <c:pt idx="18">
                  <c:v>8.1</c:v>
                </c:pt>
                <c:pt idx="19">
                  <c:v>8.1</c:v>
                </c:pt>
                <c:pt idx="20">
                  <c:v>8.6999999999999993</c:v>
                </c:pt>
                <c:pt idx="21">
                  <c:v>8.4</c:v>
                </c:pt>
                <c:pt idx="22">
                  <c:v>8.5</c:v>
                </c:pt>
              </c:numCache>
            </c:numRef>
          </c:val>
          <c:smooth val="0"/>
          <c:extLst>
            <c:ext xmlns:c16="http://schemas.microsoft.com/office/drawing/2014/chart" uri="{C3380CC4-5D6E-409C-BE32-E72D297353CC}">
              <c16:uniqueId val="{00000001-C8D1-458E-81A0-6078904733B4}"/>
            </c:ext>
          </c:extLst>
        </c:ser>
        <c:ser>
          <c:idx val="2"/>
          <c:order val="2"/>
          <c:tx>
            <c:strRef>
              <c:f>パート組織率の推移!$D$2</c:f>
              <c:strCache>
                <c:ptCount val="1"/>
                <c:pt idx="0">
                  <c:v>パート組合員数(万人)</c:v>
                </c:pt>
              </c:strCache>
            </c:strRef>
          </c:tx>
          <c:spPr>
            <a:ln w="12700">
              <a:solidFill>
                <a:srgbClr val="FFFF00"/>
              </a:solidFill>
              <a:prstDash val="solid"/>
            </a:ln>
          </c:spPr>
          <c:marker>
            <c:symbol val="triangle"/>
            <c:size val="5"/>
            <c:spPr>
              <a:solidFill>
                <a:srgbClr val="FFFF00"/>
              </a:solidFill>
              <a:ln>
                <a:solidFill>
                  <a:srgbClr val="FFFF00"/>
                </a:solidFill>
                <a:prstDash val="solid"/>
              </a:ln>
            </c:spPr>
          </c:marker>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パート組織率の推移!$A$9:$A$31</c:f>
              <c:strCache>
                <c:ptCount val="23"/>
                <c:pt idx="0">
                  <c:v>2000年</c:v>
                </c:pt>
                <c:pt idx="1">
                  <c:v>01年</c:v>
                </c:pt>
                <c:pt idx="2">
                  <c:v>02年</c:v>
                </c:pt>
                <c:pt idx="3">
                  <c:v>03年</c:v>
                </c:pt>
                <c:pt idx="4">
                  <c:v>04年</c:v>
                </c:pt>
                <c:pt idx="5">
                  <c:v>０５年</c:v>
                </c:pt>
                <c:pt idx="6">
                  <c:v>０６年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pt idx="21">
                  <c:v>21年</c:v>
                </c:pt>
                <c:pt idx="22">
                  <c:v>22年</c:v>
                </c:pt>
              </c:strCache>
            </c:strRef>
          </c:cat>
          <c:val>
            <c:numRef>
              <c:f>パート組織率の推移!$D$9:$D$31</c:f>
              <c:numCache>
                <c:formatCode>General</c:formatCode>
                <c:ptCount val="23"/>
                <c:pt idx="0">
                  <c:v>26</c:v>
                </c:pt>
                <c:pt idx="1">
                  <c:v>28</c:v>
                </c:pt>
                <c:pt idx="2">
                  <c:v>29</c:v>
                </c:pt>
                <c:pt idx="3">
                  <c:v>33</c:v>
                </c:pt>
                <c:pt idx="4">
                  <c:v>36</c:v>
                </c:pt>
                <c:pt idx="5">
                  <c:v>39</c:v>
                </c:pt>
                <c:pt idx="6">
                  <c:v>52</c:v>
                </c:pt>
                <c:pt idx="7">
                  <c:v>59</c:v>
                </c:pt>
                <c:pt idx="8">
                  <c:v>62</c:v>
                </c:pt>
                <c:pt idx="9">
                  <c:v>70</c:v>
                </c:pt>
                <c:pt idx="10">
                  <c:v>73</c:v>
                </c:pt>
                <c:pt idx="11">
                  <c:v>78</c:v>
                </c:pt>
                <c:pt idx="12">
                  <c:v>84</c:v>
                </c:pt>
                <c:pt idx="13">
                  <c:v>91</c:v>
                </c:pt>
                <c:pt idx="14">
                  <c:v>97</c:v>
                </c:pt>
                <c:pt idx="15">
                  <c:v>103</c:v>
                </c:pt>
                <c:pt idx="16">
                  <c:v>113</c:v>
                </c:pt>
                <c:pt idx="17">
                  <c:v>121</c:v>
                </c:pt>
                <c:pt idx="18">
                  <c:v>130</c:v>
                </c:pt>
                <c:pt idx="19">
                  <c:v>133</c:v>
                </c:pt>
                <c:pt idx="20">
                  <c:v>138</c:v>
                </c:pt>
                <c:pt idx="21">
                  <c:v>136</c:v>
                </c:pt>
                <c:pt idx="22">
                  <c:v>140</c:v>
                </c:pt>
              </c:numCache>
            </c:numRef>
          </c:val>
          <c:smooth val="0"/>
          <c:extLst>
            <c:ext xmlns:c16="http://schemas.microsoft.com/office/drawing/2014/chart" uri="{C3380CC4-5D6E-409C-BE32-E72D297353CC}">
              <c16:uniqueId val="{00000002-C8D1-458E-81A0-6078904733B4}"/>
            </c:ext>
          </c:extLst>
        </c:ser>
        <c:ser>
          <c:idx val="3"/>
          <c:order val="3"/>
          <c:tx>
            <c:strRef>
              <c:f>パート組織率の推移!$E$2</c:f>
              <c:strCache>
                <c:ptCount val="1"/>
                <c:pt idx="0">
                  <c:v>パート組合員の全組合員に占める割合</c:v>
                </c:pt>
              </c:strCache>
            </c:strRef>
          </c:tx>
          <c:spPr>
            <a:ln w="12700">
              <a:solidFill>
                <a:srgbClr val="00FFFF"/>
              </a:solidFill>
              <a:prstDash val="solid"/>
            </a:ln>
          </c:spPr>
          <c:marker>
            <c:symbol val="x"/>
            <c:size val="5"/>
            <c:spPr>
              <a:noFill/>
              <a:ln>
                <a:solidFill>
                  <a:srgbClr val="00FFFF"/>
                </a:solidFill>
                <a:prstDash val="solid"/>
              </a:ln>
            </c:spPr>
          </c:marker>
          <c:dLbls>
            <c:dLbl>
              <c:idx val="0"/>
              <c:layout>
                <c:manualLayout>
                  <c:x val="-2.487948265883105E-2"/>
                  <c:y val="-3.976109305760183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D1-458E-81A0-6078904733B4}"/>
                </c:ext>
              </c:extLst>
            </c:dLbl>
            <c:dLbl>
              <c:idx val="1"/>
              <c:layout>
                <c:manualLayout>
                  <c:x val="-2.7209787221959589E-2"/>
                  <c:y val="-3.7936988823074141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D1-458E-81A0-6078904733B4}"/>
                </c:ext>
              </c:extLst>
            </c:dLbl>
            <c:dLbl>
              <c:idx val="2"/>
              <c:layout>
                <c:manualLayout>
                  <c:x val="-2.6607384426162201E-2"/>
                  <c:y val="-4.0282270876804353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D1-458E-81A0-6078904733B4}"/>
                </c:ext>
              </c:extLst>
            </c:dLbl>
            <c:dLbl>
              <c:idx val="3"/>
              <c:layout>
                <c:manualLayout>
                  <c:x val="-2.4538704920752677E-2"/>
                  <c:y val="-5.1487503326253209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D1-458E-81A0-6078904733B4}"/>
                </c:ext>
              </c:extLst>
            </c:dLbl>
            <c:dLbl>
              <c:idx val="4"/>
              <c:layout>
                <c:manualLayout>
                  <c:x val="-2.2470179355045146E-2"/>
                  <c:y val="-4.3148730749737303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D1-458E-81A0-6078904733B4}"/>
                </c:ext>
              </c:extLst>
            </c:dLbl>
            <c:dLbl>
              <c:idx val="5"/>
              <c:layout>
                <c:manualLayout>
                  <c:x val="-2.6266606688083768E-2"/>
                  <c:y val="-4.5494012803467626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D1-458E-81A0-6078904733B4}"/>
                </c:ext>
              </c:extLst>
            </c:dLbl>
            <c:dLbl>
              <c:idx val="6"/>
              <c:layout>
                <c:manualLayout>
                  <c:x val="-2.8596911251212415E-2"/>
                  <c:y val="-3.7155240226951609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D1-458E-81A0-6078904733B4}"/>
                </c:ext>
              </c:extLst>
            </c:dLbl>
            <c:dLbl>
              <c:idx val="7"/>
              <c:layout>
                <c:manualLayout>
                  <c:x val="-3.0927061874639134E-2"/>
                  <c:y val="-3.533113599242392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D1-458E-81A0-6078904733B4}"/>
                </c:ext>
              </c:extLst>
            </c:dLbl>
            <c:dLbl>
              <c:idx val="8"/>
              <c:layout>
                <c:manualLayout>
                  <c:x val="-3.032465907884169E-2"/>
                  <c:y val="-4.0021700099884559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D1-458E-81A0-6078904733B4}"/>
                </c:ext>
              </c:extLst>
            </c:dLbl>
            <c:dLbl>
              <c:idx val="9"/>
              <c:layout>
                <c:manualLayout>
                  <c:x val="-2.8256133513134097E-2"/>
                  <c:y val="-3.5461439513565347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D1-458E-81A0-6078904733B4}"/>
                </c:ext>
              </c:extLst>
            </c:dLbl>
            <c:dLbl>
              <c:idx val="10"/>
              <c:layout>
                <c:manualLayout>
                  <c:x val="-2.6187454007724573E-2"/>
                  <c:y val="-3.8327899386498186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D1-458E-81A0-6078904733B4}"/>
                </c:ext>
              </c:extLst>
            </c:dLbl>
            <c:dLbl>
              <c:idx val="11"/>
              <c:layout>
                <c:manualLayout>
                  <c:x val="-2.8517604631151289E-2"/>
                  <c:y val="-3.884907720570082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D1-458E-81A0-6078904733B4}"/>
                </c:ext>
              </c:extLst>
            </c:dLbl>
            <c:dLbl>
              <c:idx val="12"/>
              <c:layout>
                <c:manualLayout>
                  <c:x val="-1.1387465749578756E-2"/>
                  <c:y val="-4.0021736365247397E-2"/>
                </c:manualLayout>
              </c:layout>
              <c:spPr>
                <a:noFill/>
                <a:ln w="25400">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D1-458E-81A0-6078904733B4}"/>
                </c:ext>
              </c:extLst>
            </c:dLbl>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パート組織率の推移!$A$9:$A$31</c:f>
              <c:strCache>
                <c:ptCount val="23"/>
                <c:pt idx="0">
                  <c:v>2000年</c:v>
                </c:pt>
                <c:pt idx="1">
                  <c:v>01年</c:v>
                </c:pt>
                <c:pt idx="2">
                  <c:v>02年</c:v>
                </c:pt>
                <c:pt idx="3">
                  <c:v>03年</c:v>
                </c:pt>
                <c:pt idx="4">
                  <c:v>04年</c:v>
                </c:pt>
                <c:pt idx="5">
                  <c:v>０５年</c:v>
                </c:pt>
                <c:pt idx="6">
                  <c:v>０６年</c:v>
                </c:pt>
                <c:pt idx="7">
                  <c:v>07年</c:v>
                </c:pt>
                <c:pt idx="8">
                  <c:v>08年</c:v>
                </c:pt>
                <c:pt idx="9">
                  <c:v>09年</c:v>
                </c:pt>
                <c:pt idx="10">
                  <c:v>10年</c:v>
                </c:pt>
                <c:pt idx="11">
                  <c:v>11年</c:v>
                </c:pt>
                <c:pt idx="12">
                  <c:v>12年</c:v>
                </c:pt>
                <c:pt idx="13">
                  <c:v>13年</c:v>
                </c:pt>
                <c:pt idx="14">
                  <c:v>14年</c:v>
                </c:pt>
                <c:pt idx="15">
                  <c:v>15年</c:v>
                </c:pt>
                <c:pt idx="16">
                  <c:v>16年</c:v>
                </c:pt>
                <c:pt idx="17">
                  <c:v>17年</c:v>
                </c:pt>
                <c:pt idx="18">
                  <c:v>18年</c:v>
                </c:pt>
                <c:pt idx="19">
                  <c:v>19年</c:v>
                </c:pt>
                <c:pt idx="20">
                  <c:v>20年</c:v>
                </c:pt>
                <c:pt idx="21">
                  <c:v>21年</c:v>
                </c:pt>
                <c:pt idx="22">
                  <c:v>22年</c:v>
                </c:pt>
              </c:strCache>
            </c:strRef>
          </c:cat>
          <c:val>
            <c:numRef>
              <c:f>パート組織率の推移!$E$9:$E$31</c:f>
              <c:numCache>
                <c:formatCode>General</c:formatCode>
                <c:ptCount val="23"/>
                <c:pt idx="0">
                  <c:v>2.2999999999999998</c:v>
                </c:pt>
                <c:pt idx="1">
                  <c:v>2.5</c:v>
                </c:pt>
                <c:pt idx="2">
                  <c:v>2.7</c:v>
                </c:pt>
                <c:pt idx="3">
                  <c:v>3.2</c:v>
                </c:pt>
                <c:pt idx="4">
                  <c:v>3.6</c:v>
                </c:pt>
                <c:pt idx="5">
                  <c:v>3.9</c:v>
                </c:pt>
                <c:pt idx="6">
                  <c:v>5.2</c:v>
                </c:pt>
                <c:pt idx="7">
                  <c:v>5.9</c:v>
                </c:pt>
                <c:pt idx="8">
                  <c:v>6.2</c:v>
                </c:pt>
                <c:pt idx="9">
                  <c:v>7</c:v>
                </c:pt>
                <c:pt idx="10">
                  <c:v>7.3</c:v>
                </c:pt>
                <c:pt idx="11">
                  <c:v>7.8</c:v>
                </c:pt>
                <c:pt idx="12">
                  <c:v>8.5</c:v>
                </c:pt>
                <c:pt idx="13">
                  <c:v>9.3000000000000007</c:v>
                </c:pt>
                <c:pt idx="14">
                  <c:v>9.9</c:v>
                </c:pt>
                <c:pt idx="15">
                  <c:v>10.4</c:v>
                </c:pt>
                <c:pt idx="16">
                  <c:v>11.4</c:v>
                </c:pt>
                <c:pt idx="17">
                  <c:v>12.2</c:v>
                </c:pt>
                <c:pt idx="18">
                  <c:v>13</c:v>
                </c:pt>
                <c:pt idx="19">
                  <c:v>13.3</c:v>
                </c:pt>
                <c:pt idx="20">
                  <c:v>13.7</c:v>
                </c:pt>
                <c:pt idx="21">
                  <c:v>13.6</c:v>
                </c:pt>
                <c:pt idx="22">
                  <c:v>14.1</c:v>
                </c:pt>
              </c:numCache>
            </c:numRef>
          </c:val>
          <c:smooth val="0"/>
          <c:extLst>
            <c:ext xmlns:c16="http://schemas.microsoft.com/office/drawing/2014/chart" uri="{C3380CC4-5D6E-409C-BE32-E72D297353CC}">
              <c16:uniqueId val="{00000010-C8D1-458E-81A0-6078904733B4}"/>
            </c:ext>
          </c:extLst>
        </c:ser>
        <c:dLbls>
          <c:showLegendKey val="0"/>
          <c:showVal val="0"/>
          <c:showCatName val="0"/>
          <c:showSerName val="0"/>
          <c:showPercent val="0"/>
          <c:showBubbleSize val="0"/>
        </c:dLbls>
        <c:marker val="1"/>
        <c:smooth val="0"/>
        <c:axId val="1940996736"/>
        <c:axId val="1"/>
      </c:lineChart>
      <c:catAx>
        <c:axId val="1940996736"/>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1"/>
        <c:crosses val="autoZero"/>
        <c:auto val="1"/>
        <c:lblAlgn val="ctr"/>
        <c:lblOffset val="100"/>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1940996736"/>
        <c:crosses val="autoZero"/>
        <c:crossBetween val="between"/>
      </c:valAx>
      <c:dTable>
        <c:showHorzBorder val="1"/>
        <c:showVertBorder val="1"/>
        <c:showOutline val="1"/>
        <c:showKeys val="1"/>
        <c:spPr>
          <a:ln w="3175">
            <a:solidFill>
              <a:srgbClr val="000000"/>
            </a:solidFill>
            <a:prstDash val="solid"/>
          </a:ln>
        </c:spPr>
      </c:dTable>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49" tIns="45375" rIns="90749" bIns="453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49" tIns="45375" rIns="90749" bIns="45375" rtlCol="0"/>
          <a:lstStyle>
            <a:lvl1pPr algn="r">
              <a:defRPr sz="1200"/>
            </a:lvl1pPr>
          </a:lstStyle>
          <a:p>
            <a:fld id="{10280D0C-4DC7-4D8E-AA14-6FB0DCDBDA6B}" type="datetimeFigureOut">
              <a:rPr kumimoji="1" lang="ja-JP" altLang="en-US" smtClean="0"/>
              <a:t>2024/1/18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49" tIns="45375" rIns="90749" bIns="4537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749" tIns="45375" rIns="90749" bIns="453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0" cy="495028"/>
          </a:xfrm>
          <a:prstGeom prst="rect">
            <a:avLst/>
          </a:prstGeom>
        </p:spPr>
        <p:txBody>
          <a:bodyPr vert="horz" lIns="90749" tIns="45375" rIns="90749" bIns="453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6"/>
            <a:ext cx="2918830" cy="495028"/>
          </a:xfrm>
          <a:prstGeom prst="rect">
            <a:avLst/>
          </a:prstGeom>
        </p:spPr>
        <p:txBody>
          <a:bodyPr vert="horz" lIns="90749" tIns="45375" rIns="90749" bIns="45375" rtlCol="0" anchor="b"/>
          <a:lstStyle>
            <a:lvl1pPr algn="r">
              <a:defRPr sz="1200"/>
            </a:lvl1pPr>
          </a:lstStyle>
          <a:p>
            <a:fld id="{F7B2777A-F275-4B8D-88A3-4D109036A9F0}" type="slidenum">
              <a:rPr kumimoji="1" lang="ja-JP" altLang="en-US" smtClean="0"/>
              <a:t>‹#›</a:t>
            </a:fld>
            <a:endParaRPr kumimoji="1" lang="ja-JP" altLang="en-US"/>
          </a:p>
        </p:txBody>
      </p:sp>
    </p:spTree>
    <p:extLst>
      <p:ext uri="{BB962C8B-B14F-4D97-AF65-F5344CB8AC3E}">
        <p14:creationId xmlns:p14="http://schemas.microsoft.com/office/powerpoint/2010/main" val="5264866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E20016E-B9A1-44E5-9993-61AFDD7A7C0C}" type="datetime1">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2238151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6702FF4-0BEA-4772-B40D-1FCFD7BCFB8F}" type="datetime1">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24666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72C8D6-3EA9-4185-AA48-8766EBBF4C2A}" type="datetime1">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58691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560938-66F2-4539-BC19-1C5F4A55DE0B}" type="datetime1">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27924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091B53C-8C53-4BE3-88D2-358BA06CAA55}" type="datetime1">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307245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290A23-6FF3-4624-BFD4-E440B577DD51}" type="datetime1">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124100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710CC9-14E3-424D-845A-92A9A3080E2D}" type="datetime1">
              <a:rPr kumimoji="1" lang="ja-JP" altLang="en-US" smtClean="0"/>
              <a:t>2024/1/18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127110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260DE1-125C-4FB0-82D4-EE61B8D26775}" type="datetime1">
              <a:rPr kumimoji="1" lang="ja-JP" altLang="en-US" smtClean="0"/>
              <a:t>2024/1/18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62564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0F3299-3E3C-43F4-9662-4C12856DA4AB}" type="datetime1">
              <a:rPr kumimoji="1" lang="ja-JP" altLang="en-US" smtClean="0"/>
              <a:t>2024/1/18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12054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33EFB04-D6A1-4A30-B614-E01BB3F667A0}" type="datetime1">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392726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FD1A55-B9CD-4190-9328-EA72C1C18374}" type="datetime1">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78055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3872C-4D51-40AB-9B18-8C49D71F88E4}" type="datetime1">
              <a:rPr kumimoji="1" lang="ja-JP" altLang="en-US" smtClean="0"/>
              <a:t>2024/1/18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84B9F-24EA-484B-8067-4BF15362066F}" type="slidenum">
              <a:rPr kumimoji="1" lang="ja-JP" altLang="en-US" smtClean="0"/>
              <a:t>‹#›</a:t>
            </a:fld>
            <a:endParaRPr kumimoji="1" lang="ja-JP" altLang="en-US"/>
          </a:p>
        </p:txBody>
      </p:sp>
    </p:spTree>
    <p:extLst>
      <p:ext uri="{BB962C8B-B14F-4D97-AF65-F5344CB8AC3E}">
        <p14:creationId xmlns:p14="http://schemas.microsoft.com/office/powerpoint/2010/main" val="1733386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allab.info/home-applianc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n.news.naver.com/article/008/0004840761?sid=10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756138"/>
            <a:ext cx="9144000" cy="2813539"/>
          </a:xfrm>
        </p:spPr>
        <p:txBody>
          <a:bodyPr>
            <a:normAutofit fontScale="90000"/>
          </a:bodyPr>
          <a:lstStyle/>
          <a:p>
            <a:pPr lvl="0"/>
            <a:br>
              <a:rPr lang="en-US" altLang="ja-JP" dirty="0"/>
            </a:br>
            <a:br>
              <a:rPr lang="en-US" altLang="ja-JP" dirty="0"/>
            </a:br>
            <a:br>
              <a:rPr lang="en-US" altLang="ja-JP" dirty="0"/>
            </a:br>
            <a:r>
              <a:rPr lang="ja-JP" altLang="ja-JP" sz="3100" b="1" dirty="0"/>
              <a:t>全損保</a:t>
            </a:r>
            <a:r>
              <a:rPr lang="en-US" altLang="ja-JP" sz="3100" b="1" dirty="0"/>
              <a:t>2024</a:t>
            </a:r>
            <a:r>
              <a:rPr lang="ja-JP" altLang="ja-JP" sz="3100" b="1" dirty="0"/>
              <a:t>年春闘・賃金討論集会</a:t>
            </a:r>
            <a:br>
              <a:rPr lang="en-US" altLang="zh-TW" sz="3100" b="1" dirty="0"/>
            </a:br>
            <a:r>
              <a:rPr lang="en-US" altLang="ja-JP" sz="2200" dirty="0"/>
              <a:t>2023</a:t>
            </a:r>
            <a:r>
              <a:rPr lang="ja-JP" altLang="ja-JP" sz="2200" dirty="0"/>
              <a:t>年</a:t>
            </a:r>
            <a:r>
              <a:rPr lang="en-US" altLang="ja-JP" sz="2200" dirty="0"/>
              <a:t>11</a:t>
            </a:r>
            <a:r>
              <a:rPr lang="ja-JP" altLang="ja-JP" sz="2200" dirty="0"/>
              <a:t>月</a:t>
            </a:r>
            <a:r>
              <a:rPr lang="en-US" altLang="ja-JP" sz="2200" dirty="0"/>
              <a:t>23</a:t>
            </a:r>
            <a:r>
              <a:rPr lang="ja-JP" altLang="en-US" sz="2200" dirty="0"/>
              <a:t>日</a:t>
            </a:r>
            <a:r>
              <a:rPr lang="ja-JP" altLang="ja-JP" sz="2200" dirty="0"/>
              <a:t>（</a:t>
            </a:r>
            <a:r>
              <a:rPr lang="ja-JP" altLang="en-US" sz="2200" dirty="0"/>
              <a:t>木</a:t>
            </a:r>
            <a:r>
              <a:rPr lang="ja-JP" altLang="ja-JP" sz="2200" dirty="0"/>
              <a:t>）</a:t>
            </a:r>
            <a:r>
              <a:rPr lang="en-US" altLang="ja-JP" sz="2200" dirty="0"/>
              <a:t>13</a:t>
            </a:r>
            <a:r>
              <a:rPr lang="ja-JP" altLang="ja-JP" sz="2200" dirty="0"/>
              <a:t>：</a:t>
            </a:r>
            <a:r>
              <a:rPr lang="en-US" altLang="ja-JP" sz="2200" dirty="0"/>
              <a:t>00</a:t>
            </a:r>
            <a:r>
              <a:rPr lang="ja-JP" altLang="en-US" sz="2200" dirty="0"/>
              <a:t>～　スペースまる八</a:t>
            </a:r>
            <a:br>
              <a:rPr lang="ja-JP" altLang="ja-JP" sz="2200" dirty="0"/>
            </a:br>
            <a:r>
              <a:rPr lang="ja-JP" altLang="ja-JP" sz="4900" b="1" dirty="0"/>
              <a:t>「日本の賃金はなぜ上がらないのか、</a:t>
            </a:r>
            <a:br>
              <a:rPr lang="ja-JP" altLang="ja-JP" sz="4900" b="1" dirty="0"/>
            </a:br>
            <a:r>
              <a:rPr lang="ja-JP" altLang="ja-JP" sz="4900" b="1" dirty="0"/>
              <a:t>どうすれば上がるのか」</a:t>
            </a:r>
            <a:br>
              <a:rPr lang="ja-JP" altLang="ja-JP" sz="4900" b="1" dirty="0"/>
            </a:br>
            <a:endParaRPr kumimoji="1" lang="ja-JP" altLang="en-US" sz="4900" b="1" dirty="0"/>
          </a:p>
        </p:txBody>
      </p:sp>
      <p:sp>
        <p:nvSpPr>
          <p:cNvPr id="3" name="サブタイトル 2"/>
          <p:cNvSpPr>
            <a:spLocks noGrp="1"/>
          </p:cNvSpPr>
          <p:nvPr>
            <p:ph type="subTitle" idx="1"/>
          </p:nvPr>
        </p:nvSpPr>
        <p:spPr>
          <a:xfrm>
            <a:off x="1524000" y="4149968"/>
            <a:ext cx="9144000" cy="1107831"/>
          </a:xfrm>
        </p:spPr>
        <p:txBody>
          <a:bodyPr>
            <a:normAutofit fontScale="92500" lnSpcReduction="20000"/>
          </a:bodyPr>
          <a:lstStyle/>
          <a:p>
            <a:r>
              <a:rPr kumimoji="1" lang="ja-JP" altLang="en-US" dirty="0"/>
              <a:t>呉　学殊（オウ　ハクスウ）</a:t>
            </a:r>
            <a:endParaRPr lang="en-US" altLang="ja-JP" dirty="0"/>
          </a:p>
          <a:p>
            <a:r>
              <a:rPr kumimoji="1" lang="ja-JP" altLang="en-US" dirty="0"/>
              <a:t>労働政策研究・研修機構</a:t>
            </a:r>
            <a:endParaRPr kumimoji="1" lang="en-US" altLang="ja-JP" dirty="0"/>
          </a:p>
          <a:p>
            <a:r>
              <a:rPr kumimoji="1" lang="ja-JP" altLang="en-US" dirty="0"/>
              <a:t>（</a:t>
            </a:r>
            <a:r>
              <a:rPr kumimoji="1" lang="en-US" altLang="ja-JP" dirty="0"/>
              <a:t>hs.oh362@jil.go.jp</a:t>
            </a:r>
            <a:r>
              <a:rPr kumimoji="1" lang="ja-JP" altLang="en-US" dirty="0"/>
              <a:t>）</a:t>
            </a:r>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1</a:t>
            </a:fld>
            <a:endParaRPr kumimoji="1" lang="ja-JP" altLang="en-US"/>
          </a:p>
        </p:txBody>
      </p:sp>
    </p:spTree>
    <p:extLst>
      <p:ext uri="{BB962C8B-B14F-4D97-AF65-F5344CB8AC3E}">
        <p14:creationId xmlns:p14="http://schemas.microsoft.com/office/powerpoint/2010/main" val="3809458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53711"/>
          </a:xfrm>
        </p:spPr>
        <p:txBody>
          <a:bodyPr>
            <a:normAutofit fontScale="90000"/>
          </a:bodyPr>
          <a:lstStyle/>
          <a:p>
            <a:endParaRPr kumimoji="1" lang="ja-JP" altLang="en-US" dirty="0"/>
          </a:p>
        </p:txBody>
      </p:sp>
      <p:graphicFrame>
        <p:nvGraphicFramePr>
          <p:cNvPr id="4" name="コンテンツ プレースホルダー 4"/>
          <p:cNvGraphicFramePr>
            <a:graphicFrameLocks noGrp="1"/>
          </p:cNvGraphicFramePr>
          <p:nvPr>
            <p:ph idx="1"/>
            <p:extLst>
              <p:ext uri="{D42A27DB-BD31-4B8C-83A1-F6EECF244321}">
                <p14:modId xmlns:p14="http://schemas.microsoft.com/office/powerpoint/2010/main" val="1364573063"/>
              </p:ext>
            </p:extLst>
          </p:nvPr>
        </p:nvGraphicFramePr>
        <p:xfrm>
          <a:off x="838200" y="748145"/>
          <a:ext cx="10515600" cy="5428818"/>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10</a:t>
            </a:fld>
            <a:endParaRPr kumimoji="1" lang="ja-JP" altLang="en-US"/>
          </a:p>
        </p:txBody>
      </p:sp>
    </p:spTree>
    <p:extLst>
      <p:ext uri="{BB962C8B-B14F-4D97-AF65-F5344CB8AC3E}">
        <p14:creationId xmlns:p14="http://schemas.microsoft.com/office/powerpoint/2010/main" val="139184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90657"/>
          </a:xfrm>
        </p:spPr>
        <p:txBody>
          <a:bodyPr>
            <a:normAutofit fontScale="90000"/>
          </a:bodyPr>
          <a:lstStyle/>
          <a:p>
            <a:endParaRPr kumimoji="1" lang="ja-JP" altLang="en-US" dirty="0"/>
          </a:p>
        </p:txBody>
      </p:sp>
      <p:graphicFrame>
        <p:nvGraphicFramePr>
          <p:cNvPr id="4" name="コンテンツ プレースホルダー 4"/>
          <p:cNvGraphicFramePr>
            <a:graphicFrameLocks noGrp="1"/>
          </p:cNvGraphicFramePr>
          <p:nvPr>
            <p:ph idx="1"/>
            <p:extLst>
              <p:ext uri="{D42A27DB-BD31-4B8C-83A1-F6EECF244321}">
                <p14:modId xmlns:p14="http://schemas.microsoft.com/office/powerpoint/2010/main" val="2835293687"/>
              </p:ext>
            </p:extLst>
          </p:nvPr>
        </p:nvGraphicFramePr>
        <p:xfrm>
          <a:off x="838200" y="757382"/>
          <a:ext cx="10515600" cy="5419581"/>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11</a:t>
            </a:fld>
            <a:endParaRPr kumimoji="1" lang="ja-JP" altLang="en-US"/>
          </a:p>
        </p:txBody>
      </p:sp>
    </p:spTree>
    <p:extLst>
      <p:ext uri="{BB962C8B-B14F-4D97-AF65-F5344CB8AC3E}">
        <p14:creationId xmlns:p14="http://schemas.microsoft.com/office/powerpoint/2010/main" val="243310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47051"/>
          </a:xfrm>
        </p:spPr>
        <p:txBody>
          <a:bodyPr>
            <a:normAutofit fontScale="90000"/>
          </a:bodyPr>
          <a:lstStyle/>
          <a:p>
            <a:r>
              <a:rPr kumimoji="1" lang="en-US" altLang="ja-JP" b="1" dirty="0"/>
              <a:t>III</a:t>
            </a:r>
            <a:r>
              <a:rPr kumimoji="1" lang="ja-JP" altLang="en-US" b="1" dirty="0"/>
              <a:t>　賃金水準の低位課題の深層</a:t>
            </a:r>
          </a:p>
        </p:txBody>
      </p:sp>
      <p:sp>
        <p:nvSpPr>
          <p:cNvPr id="3" name="コンテンツ プレースホルダー 2"/>
          <p:cNvSpPr>
            <a:spLocks noGrp="1"/>
          </p:cNvSpPr>
          <p:nvPr>
            <p:ph idx="1"/>
          </p:nvPr>
        </p:nvSpPr>
        <p:spPr>
          <a:xfrm>
            <a:off x="838200" y="905607"/>
            <a:ext cx="10670932" cy="5815868"/>
          </a:xfrm>
        </p:spPr>
        <p:txBody>
          <a:bodyPr>
            <a:normAutofit fontScale="77500" lnSpcReduction="20000"/>
          </a:bodyPr>
          <a:lstStyle/>
          <a:p>
            <a:pPr marL="0" indent="0">
              <a:buNone/>
            </a:pPr>
            <a:r>
              <a:rPr kumimoji="1" lang="en-US" altLang="ja-JP" dirty="0"/>
              <a:t>1</a:t>
            </a:r>
            <a:r>
              <a:rPr kumimoji="1" lang="ja-JP" altLang="en-US" dirty="0" err="1"/>
              <a:t>．</a:t>
            </a:r>
            <a:r>
              <a:rPr lang="ja-JP" altLang="en-US" dirty="0"/>
              <a:t>労使関係対等原則の稀薄化・形骸化</a:t>
            </a:r>
            <a:endParaRPr lang="en-US" altLang="ja-JP" dirty="0"/>
          </a:p>
          <a:p>
            <a:pPr marL="0" indent="0">
              <a:buNone/>
            </a:pPr>
            <a:r>
              <a:rPr kumimoji="1" lang="ja-JP" altLang="en-US" dirty="0"/>
              <a:t>（対等性原則）</a:t>
            </a:r>
            <a:endParaRPr kumimoji="1" lang="en-US" altLang="ja-JP" dirty="0"/>
          </a:p>
          <a:p>
            <a:pPr lvl="0" indent="133350" algn="just"/>
            <a:r>
              <a:rPr kumimoji="1" lang="ja-JP" altLang="en-US" dirty="0"/>
              <a:t>　</a:t>
            </a:r>
            <a:r>
              <a:rPr lang="ja-JP" altLang="ja-JP" kern="100" dirty="0">
                <a:solidFill>
                  <a:prstClr val="black"/>
                </a:solidFill>
                <a:latin typeface="Century"/>
                <a:ea typeface="ＭＳ 明朝"/>
                <a:cs typeface="Times New Roman"/>
              </a:rPr>
              <a:t>労働基準法第</a:t>
            </a:r>
            <a:r>
              <a:rPr lang="en-US" altLang="ja-JP" kern="100" dirty="0">
                <a:solidFill>
                  <a:prstClr val="black"/>
                </a:solidFill>
                <a:latin typeface="Century"/>
                <a:ea typeface="ＭＳ 明朝"/>
                <a:cs typeface="Times New Roman"/>
              </a:rPr>
              <a:t>2</a:t>
            </a:r>
            <a:r>
              <a:rPr lang="ja-JP" altLang="ja-JP" kern="100" dirty="0">
                <a:solidFill>
                  <a:prstClr val="black"/>
                </a:solidFill>
                <a:latin typeface="Century"/>
                <a:ea typeface="ＭＳ 明朝"/>
                <a:cs typeface="Times New Roman"/>
              </a:rPr>
              <a:t>条：「労働条件は、労働者と使用者が、対等の立場において決定すべきものである」。</a:t>
            </a:r>
          </a:p>
          <a:p>
            <a:pPr lvl="0" indent="133350"/>
            <a:r>
              <a:rPr lang="ja-JP" altLang="ja-JP" kern="100" dirty="0">
                <a:solidFill>
                  <a:prstClr val="black"/>
                </a:solidFill>
                <a:latin typeface="Century"/>
                <a:ea typeface="ＭＳ 明朝"/>
                <a:cs typeface="Times New Roman"/>
              </a:rPr>
              <a:t>労働契約法第</a:t>
            </a:r>
            <a:r>
              <a:rPr lang="en-US" altLang="ja-JP" kern="100" dirty="0">
                <a:solidFill>
                  <a:prstClr val="black"/>
                </a:solidFill>
                <a:latin typeface="Century"/>
                <a:ea typeface="ＭＳ 明朝"/>
                <a:cs typeface="Times New Roman"/>
              </a:rPr>
              <a:t>3</a:t>
            </a:r>
            <a:r>
              <a:rPr lang="ja-JP" altLang="ja-JP" kern="100" dirty="0">
                <a:solidFill>
                  <a:prstClr val="black"/>
                </a:solidFill>
                <a:latin typeface="Century"/>
                <a:ea typeface="ＭＳ 明朝"/>
                <a:cs typeface="Times New Roman"/>
              </a:rPr>
              <a:t>条：「労働契約は、労働者及び使用者が対等の立場における合意に基づいて締結し、又は変更すべきものとする」。</a:t>
            </a:r>
          </a:p>
          <a:p>
            <a:pPr marL="0" lvl="0" indent="0" algn="just">
              <a:buNone/>
            </a:pPr>
            <a:r>
              <a:rPr lang="en-US" altLang="ja-JP" kern="100" dirty="0">
                <a:solidFill>
                  <a:prstClr val="black"/>
                </a:solidFill>
                <a:latin typeface="Century"/>
                <a:ea typeface="ＭＳ 明朝"/>
                <a:cs typeface="Times New Roman"/>
              </a:rPr>
              <a:t>    </a:t>
            </a:r>
            <a:r>
              <a:rPr lang="ja-JP" altLang="en-US" kern="100" dirty="0">
                <a:solidFill>
                  <a:prstClr val="black"/>
                </a:solidFill>
                <a:latin typeface="Century"/>
                <a:ea typeface="ＭＳ 明朝"/>
                <a:cs typeface="Times New Roman"/>
              </a:rPr>
              <a:t>・</a:t>
            </a:r>
            <a:r>
              <a:rPr lang="ja-JP" altLang="ja-JP" kern="100" dirty="0">
                <a:solidFill>
                  <a:prstClr val="black"/>
                </a:solidFill>
                <a:latin typeface="Century"/>
                <a:ea typeface="ＭＳ 明朝"/>
                <a:cs typeface="Times New Roman"/>
              </a:rPr>
              <a:t>労働組合法第</a:t>
            </a:r>
            <a:r>
              <a:rPr lang="en-US" altLang="ja-JP" kern="100" dirty="0">
                <a:solidFill>
                  <a:prstClr val="black"/>
                </a:solidFill>
                <a:latin typeface="Century"/>
                <a:ea typeface="ＭＳ 明朝"/>
                <a:cs typeface="Times New Roman"/>
              </a:rPr>
              <a:t>1</a:t>
            </a:r>
            <a:r>
              <a:rPr lang="ja-JP" altLang="ja-JP" kern="100" dirty="0">
                <a:solidFill>
                  <a:prstClr val="black"/>
                </a:solidFill>
                <a:latin typeface="Century"/>
                <a:ea typeface="ＭＳ 明朝"/>
                <a:cs typeface="Times New Roman"/>
              </a:rPr>
              <a:t>条：「この法律は、労働者が使用者との交渉において対等の立場に立つことを促進することにより労働者の地位を向上させること、・・・を目的とする」</a:t>
            </a:r>
            <a:endParaRPr lang="en-US" altLang="ja-JP" kern="100" dirty="0">
              <a:solidFill>
                <a:prstClr val="black"/>
              </a:solidFill>
              <a:latin typeface="Century"/>
              <a:ea typeface="ＭＳ 明朝"/>
              <a:cs typeface="Times New Roman"/>
            </a:endParaRPr>
          </a:p>
          <a:p>
            <a:pPr marL="0" indent="0" algn="just">
              <a:buNone/>
            </a:pPr>
            <a:r>
              <a:rPr lang="ja-JP" altLang="en-US" kern="100" dirty="0">
                <a:latin typeface="Century"/>
                <a:ea typeface="ＭＳ 明朝"/>
                <a:cs typeface="Times New Roman"/>
              </a:rPr>
              <a:t>→公正な価格形成には買い手と売り手の対等性確保が重要</a:t>
            </a:r>
            <a:endParaRPr lang="en-US" altLang="ja-JP" kern="100" dirty="0">
              <a:latin typeface="Century"/>
              <a:ea typeface="ＭＳ 明朝"/>
              <a:cs typeface="Times New Roman"/>
            </a:endParaRPr>
          </a:p>
          <a:p>
            <a:pPr marL="0" indent="0" algn="just">
              <a:buNone/>
            </a:pPr>
            <a:endParaRPr lang="en-US" altLang="ja-JP" kern="100" dirty="0">
              <a:latin typeface="Century"/>
              <a:ea typeface="ＭＳ 明朝"/>
              <a:cs typeface="Times New Roman"/>
            </a:endParaRPr>
          </a:p>
          <a:p>
            <a:pPr marL="0" indent="0">
              <a:buNone/>
            </a:pPr>
            <a:r>
              <a:rPr lang="ja-JP" altLang="en-US" dirty="0"/>
              <a:t>（労使関係対等性の重要性）</a:t>
            </a:r>
            <a:endParaRPr lang="en-US" altLang="ja-JP" dirty="0"/>
          </a:p>
          <a:p>
            <a:pPr marL="0" indent="0">
              <a:buNone/>
            </a:pPr>
            <a:r>
              <a:rPr lang="ja-JP" altLang="en-US" dirty="0"/>
              <a:t>  対等性→労働生産性の向上</a:t>
            </a:r>
            <a:endParaRPr lang="en-US" altLang="ja-JP" dirty="0"/>
          </a:p>
          <a:p>
            <a:pPr marL="0" indent="0">
              <a:buNone/>
            </a:pPr>
            <a:r>
              <a:rPr lang="ja-JP" altLang="en-US" dirty="0"/>
              <a:t>　労：雇用・労働条件の向上</a:t>
            </a:r>
            <a:endParaRPr lang="en-US" altLang="ja-JP" dirty="0"/>
          </a:p>
          <a:p>
            <a:pPr marL="0" indent="0">
              <a:buNone/>
            </a:pPr>
            <a:r>
              <a:rPr lang="ja-JP" altLang="en-US" dirty="0"/>
              <a:t>　使：労働費用の抑制</a:t>
            </a:r>
            <a:endParaRPr lang="en-US" altLang="ja-JP" dirty="0"/>
          </a:p>
          <a:p>
            <a:pPr marL="0" indent="0">
              <a:buNone/>
            </a:pPr>
            <a:r>
              <a:rPr lang="ja-JP" altLang="en-US" dirty="0"/>
              <a:t>　その労使対立の解決策として労働力の質改善（雇用関係の高度化）：生産性向上、高付加価値の製品・サービスの開発・提供、無駄排除</a:t>
            </a:r>
            <a:r>
              <a:rPr lang="en-US" altLang="ja-JP" dirty="0"/>
              <a:t>､</a:t>
            </a:r>
            <a:r>
              <a:rPr lang="ja-JP" altLang="en-US" dirty="0"/>
              <a:t>生産・作業工程の効率化など：受身的な・受動的な存在から能動的・積極的な存在へ（主体性の発揮）</a:t>
            </a:r>
          </a:p>
          <a:p>
            <a:pPr marL="0" indent="0" algn="just">
              <a:buNone/>
            </a:pPr>
            <a:endParaRPr lang="en-US" altLang="ja-JP" kern="100" dirty="0">
              <a:latin typeface="Century"/>
              <a:ea typeface="ＭＳ 明朝"/>
              <a:cs typeface="Times New Roman"/>
            </a:endParaRPr>
          </a:p>
          <a:p>
            <a:pPr marL="0" lvl="0" indent="0" algn="just">
              <a:buNone/>
            </a:pPr>
            <a:endParaRPr lang="en-US" altLang="ja-JP" kern="100" dirty="0">
              <a:solidFill>
                <a:prstClr val="black"/>
              </a:solidFill>
              <a:latin typeface="Century"/>
              <a:ea typeface="ＭＳ 明朝"/>
              <a:cs typeface="Times New Roman"/>
            </a:endParaRPr>
          </a:p>
          <a:p>
            <a:pPr marL="0" indent="0">
              <a:buNone/>
            </a:pPr>
            <a:endParaRPr lang="en-US" altLang="ja-JP" dirty="0"/>
          </a:p>
          <a:p>
            <a:pPr marL="0" lvl="0" indent="0" algn="just">
              <a:buNone/>
            </a:pPr>
            <a:endParaRPr lang="en-US" altLang="ja-JP" kern="100" dirty="0">
              <a:solidFill>
                <a:prstClr val="black"/>
              </a:solidFill>
              <a:latin typeface="Century"/>
              <a:ea typeface="ＭＳ 明朝"/>
              <a:cs typeface="Times New Roman"/>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12</a:t>
            </a:fld>
            <a:endParaRPr kumimoji="1" lang="ja-JP" altLang="en-US" dirty="0"/>
          </a:p>
        </p:txBody>
      </p:sp>
    </p:spTree>
    <p:extLst>
      <p:ext uri="{BB962C8B-B14F-4D97-AF65-F5344CB8AC3E}">
        <p14:creationId xmlns:p14="http://schemas.microsoft.com/office/powerpoint/2010/main" val="21089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250336"/>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518747"/>
            <a:ext cx="10515600" cy="6093068"/>
          </a:xfrm>
        </p:spPr>
        <p:txBody>
          <a:bodyPr>
            <a:normAutofit fontScale="85000" lnSpcReduction="10000"/>
          </a:bodyPr>
          <a:lstStyle/>
          <a:p>
            <a:pPr marL="0" indent="0">
              <a:buNone/>
            </a:pPr>
            <a:r>
              <a:rPr lang="ja-JP" altLang="en-US" dirty="0"/>
              <a:t>（稀薄化・形骸化の要因）</a:t>
            </a:r>
            <a:endParaRPr lang="en-US" altLang="ja-JP" dirty="0"/>
          </a:p>
          <a:p>
            <a:pPr marL="0" indent="0">
              <a:buNone/>
            </a:pPr>
            <a:r>
              <a:rPr lang="ja-JP" altLang="en-US" dirty="0"/>
              <a:t>（</a:t>
            </a:r>
            <a:r>
              <a:rPr lang="en-US" altLang="ja-JP" dirty="0"/>
              <a:t>1</a:t>
            </a:r>
            <a:r>
              <a:rPr lang="ja-JP" altLang="en-US" dirty="0"/>
              <a:t>）労働組合組織率の持続的な低下（</a:t>
            </a:r>
            <a:r>
              <a:rPr lang="en-US" altLang="ja-JP" dirty="0"/>
              <a:t>1949</a:t>
            </a:r>
            <a:r>
              <a:rPr lang="ja-JP" altLang="en-US" dirty="0"/>
              <a:t>年</a:t>
            </a:r>
            <a:r>
              <a:rPr lang="en-US" altLang="ja-JP" dirty="0"/>
              <a:t>55.8</a:t>
            </a:r>
            <a:r>
              <a:rPr lang="ja-JP" altLang="en-US" dirty="0"/>
              <a:t>％→</a:t>
            </a:r>
            <a:r>
              <a:rPr lang="en-US" altLang="ja-JP" dirty="0"/>
              <a:t>2022</a:t>
            </a:r>
            <a:r>
              <a:rPr lang="ja-JP" altLang="en-US" dirty="0"/>
              <a:t>年</a:t>
            </a:r>
            <a:r>
              <a:rPr lang="en-US" altLang="ja-JP" dirty="0"/>
              <a:t>16.5</a:t>
            </a:r>
            <a:r>
              <a:rPr lang="ja-JP" altLang="en-US" dirty="0"/>
              <a:t>％）</a:t>
            </a:r>
            <a:endParaRPr lang="en-US" altLang="ja-JP" dirty="0"/>
          </a:p>
          <a:p>
            <a:pPr marL="0" indent="0">
              <a:buNone/>
            </a:pPr>
            <a:r>
              <a:rPr lang="ja-JP" altLang="en-US" dirty="0"/>
              <a:t>（</a:t>
            </a:r>
            <a:r>
              <a:rPr lang="en-US" altLang="ja-JP" dirty="0"/>
              <a:t>2</a:t>
            </a:r>
            <a:r>
              <a:rPr lang="ja-JP" altLang="en-US" dirty="0"/>
              <a:t>）従業員過半数代表制の形骸化。「</a:t>
            </a:r>
            <a:r>
              <a:rPr lang="en-US" altLang="ja-JP" dirty="0"/>
              <a:t>36</a:t>
            </a:r>
            <a:r>
              <a:rPr lang="ja-JP" altLang="en-US" dirty="0"/>
              <a:t>協定」等の役割項目が増加し</a:t>
            </a:r>
            <a:r>
              <a:rPr lang="en-US" altLang="ja-JP" dirty="0"/>
              <a:t>113</a:t>
            </a:r>
            <a:r>
              <a:rPr lang="ja-JP" altLang="en-US" dirty="0"/>
              <a:t>項目へ。しかし、</a:t>
            </a:r>
            <a:r>
              <a:rPr lang="ja-JP" altLang="en-US" kern="100" dirty="0">
                <a:solidFill>
                  <a:prstClr val="black"/>
                </a:solidFill>
                <a:latin typeface="Century"/>
                <a:ea typeface="ＭＳ 明朝"/>
                <a:cs typeface="Times New Roman"/>
              </a:rPr>
              <a:t>代表者選出要件</a:t>
            </a:r>
            <a:r>
              <a:rPr lang="ja-JP" altLang="en-US" sz="2200" kern="100" dirty="0">
                <a:solidFill>
                  <a:prstClr val="black"/>
                </a:solidFill>
                <a:latin typeface="Century"/>
                <a:ea typeface="ＭＳ 明朝"/>
                <a:cs typeface="Times New Roman"/>
              </a:rPr>
              <a:t>（労働基準法施行規則第</a:t>
            </a:r>
            <a:r>
              <a:rPr lang="en-US" altLang="ja-JP" sz="2200" kern="100" dirty="0">
                <a:solidFill>
                  <a:prstClr val="black"/>
                </a:solidFill>
                <a:latin typeface="Century"/>
                <a:ea typeface="ＭＳ 明朝"/>
                <a:cs typeface="Times New Roman"/>
              </a:rPr>
              <a:t>6</a:t>
            </a:r>
            <a:r>
              <a:rPr lang="ja-JP" altLang="en-US" sz="2200" kern="100" dirty="0">
                <a:solidFill>
                  <a:prstClr val="black"/>
                </a:solidFill>
                <a:latin typeface="Century"/>
                <a:ea typeface="ＭＳ 明朝"/>
                <a:cs typeface="Times New Roman"/>
              </a:rPr>
              <a:t>条および平成</a:t>
            </a:r>
            <a:r>
              <a:rPr lang="en-US" altLang="ja-JP" sz="2200" kern="100" dirty="0">
                <a:solidFill>
                  <a:prstClr val="black"/>
                </a:solidFill>
                <a:latin typeface="Century"/>
                <a:ea typeface="ＭＳ 明朝"/>
                <a:cs typeface="Times New Roman"/>
              </a:rPr>
              <a:t>11</a:t>
            </a:r>
            <a:r>
              <a:rPr lang="ja-JP" altLang="en-US" sz="2200" kern="100" dirty="0">
                <a:solidFill>
                  <a:prstClr val="black"/>
                </a:solidFill>
                <a:latin typeface="Century"/>
                <a:ea typeface="ＭＳ 明朝"/>
                <a:cs typeface="Times New Roman"/>
              </a:rPr>
              <a:t>・</a:t>
            </a:r>
            <a:r>
              <a:rPr lang="en-US" altLang="ja-JP" sz="2200" kern="100" dirty="0">
                <a:solidFill>
                  <a:prstClr val="black"/>
                </a:solidFill>
                <a:latin typeface="Century"/>
                <a:ea typeface="ＭＳ 明朝"/>
                <a:cs typeface="Times New Roman"/>
              </a:rPr>
              <a:t>3</a:t>
            </a:r>
            <a:r>
              <a:rPr lang="ja-JP" altLang="en-US" sz="2200" kern="100" dirty="0">
                <a:solidFill>
                  <a:prstClr val="black"/>
                </a:solidFill>
                <a:latin typeface="Century"/>
                <a:ea typeface="ＭＳ 明朝"/>
                <a:cs typeface="Times New Roman"/>
              </a:rPr>
              <a:t>・</a:t>
            </a:r>
            <a:r>
              <a:rPr lang="en-US" altLang="ja-JP" sz="2200" kern="100" dirty="0">
                <a:solidFill>
                  <a:prstClr val="black"/>
                </a:solidFill>
                <a:latin typeface="Century"/>
                <a:ea typeface="ＭＳ 明朝"/>
                <a:cs typeface="Times New Roman"/>
              </a:rPr>
              <a:t>31</a:t>
            </a:r>
            <a:r>
              <a:rPr lang="ja-JP" altLang="en-US" sz="2200" kern="100" dirty="0">
                <a:solidFill>
                  <a:prstClr val="black"/>
                </a:solidFill>
                <a:latin typeface="Century"/>
                <a:ea typeface="ＭＳ 明朝"/>
                <a:cs typeface="Times New Roman"/>
              </a:rPr>
              <a:t>基発第</a:t>
            </a:r>
            <a:r>
              <a:rPr lang="en-US" altLang="ja-JP" sz="2200" kern="100" dirty="0">
                <a:solidFill>
                  <a:prstClr val="black"/>
                </a:solidFill>
                <a:latin typeface="Century"/>
                <a:ea typeface="ＭＳ 明朝"/>
                <a:cs typeface="Times New Roman"/>
              </a:rPr>
              <a:t>169</a:t>
            </a:r>
            <a:r>
              <a:rPr lang="ja-JP" altLang="en-US" sz="2200" kern="100" dirty="0">
                <a:solidFill>
                  <a:prstClr val="black"/>
                </a:solidFill>
                <a:latin typeface="Century"/>
                <a:ea typeface="ＭＳ 明朝"/>
                <a:cs typeface="Times New Roman"/>
              </a:rPr>
              <a:t>号）</a:t>
            </a:r>
            <a:r>
              <a:rPr lang="ja-JP" altLang="en-US" kern="100" dirty="0">
                <a:solidFill>
                  <a:prstClr val="black"/>
                </a:solidFill>
                <a:latin typeface="Century"/>
                <a:ea typeface="ＭＳ 明朝"/>
                <a:cs typeface="Times New Roman"/>
              </a:rPr>
              <a:t>①管理・監督者ではない。②選出目的の明示。③民主的な手続き。④使用者の意向に基づき選出されないこと、</a:t>
            </a:r>
            <a:r>
              <a:rPr lang="en-US" altLang="ja-JP" kern="100" dirty="0">
                <a:solidFill>
                  <a:prstClr val="black"/>
                </a:solidFill>
                <a:latin typeface="Century"/>
                <a:ea typeface="ＭＳ 明朝"/>
                <a:cs typeface="Times New Roman"/>
              </a:rPr>
              <a:t>4</a:t>
            </a:r>
            <a:r>
              <a:rPr lang="ja-JP" altLang="en-US" kern="100" dirty="0" err="1">
                <a:solidFill>
                  <a:prstClr val="black"/>
                </a:solidFill>
                <a:latin typeface="Century"/>
                <a:ea typeface="ＭＳ 明朝"/>
                <a:cs typeface="Times New Roman"/>
              </a:rPr>
              <a:t>つの</a:t>
            </a:r>
            <a:r>
              <a:rPr lang="ja-JP" altLang="en-US" kern="100" dirty="0">
                <a:solidFill>
                  <a:prstClr val="black"/>
                </a:solidFill>
                <a:latin typeface="Century"/>
                <a:ea typeface="ＭＳ 明朝"/>
                <a:cs typeface="Times New Roman"/>
              </a:rPr>
              <a:t>要件を厳格に充たしているのはほぼゼロ。また、その役割は瞬間的なもの（押印だけ）。労使コミュニケーションの経営資源性の低発揮＊</a:t>
            </a:r>
            <a:endParaRPr lang="en-US" altLang="ja-JP" kern="100" dirty="0">
              <a:solidFill>
                <a:prstClr val="black"/>
              </a:solidFill>
              <a:latin typeface="Century"/>
              <a:ea typeface="ＭＳ 明朝"/>
              <a:cs typeface="Times New Roman"/>
            </a:endParaRPr>
          </a:p>
          <a:p>
            <a:pPr marL="0" indent="0">
              <a:buNone/>
            </a:pPr>
            <a:r>
              <a:rPr lang="ja-JP" altLang="en-US" dirty="0"/>
              <a:t>・現在の過半数代表制は免責用行政手続きに過ぎず、無用・無効なこと。日本は、労働者が特定の企業に勤め続けていくという内部労働市場が最も発達しており、労働者の発言による不平・不満の解消、建設的な提案ができるようにすることが最も必要な国。それによって、能力発揮・生産性向上、それに伴う労働条件の向上が実現できる。</a:t>
            </a:r>
            <a:endParaRPr lang="en-US" altLang="ja-JP" kern="100" dirty="0">
              <a:solidFill>
                <a:prstClr val="black"/>
              </a:solidFill>
              <a:latin typeface="Century"/>
              <a:ea typeface="ＭＳ 明朝"/>
              <a:cs typeface="Times New Roman"/>
            </a:endParaRPr>
          </a:p>
          <a:p>
            <a:pPr marL="0" indent="0">
              <a:buNone/>
            </a:pPr>
            <a:r>
              <a:rPr lang="ja-JP" altLang="en-US" dirty="0"/>
              <a:t>（</a:t>
            </a:r>
            <a:r>
              <a:rPr lang="en-US" altLang="ja-JP" dirty="0"/>
              <a:t>3</a:t>
            </a:r>
            <a:r>
              <a:rPr lang="ja-JP" altLang="en-US" dirty="0"/>
              <a:t>）労使関係の対等性確保に向けた政策・取組（例えば「従業員代表制の法制化」）は実現していない。労使関係安定偏中の考え方・政策→「静的安定」、「労使関係の緊張感なし」、「交渉力の弱体化・無力化」、産業民主主義の劣化</a:t>
            </a:r>
            <a:endParaRPr lang="en-US" altLang="ja-JP" dirty="0"/>
          </a:p>
          <a:p>
            <a:pPr marL="0" indent="0">
              <a:buNone/>
            </a:pPr>
            <a:r>
              <a:rPr lang="ja-JP" altLang="en-US" dirty="0"/>
              <a:t>それにより、労働者の交渉力低下が進み、雇用・労働条件の下降平準化　</a:t>
            </a: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13</a:t>
            </a:fld>
            <a:endParaRPr kumimoji="1" lang="ja-JP" altLang="en-US"/>
          </a:p>
        </p:txBody>
      </p:sp>
    </p:spTree>
    <p:extLst>
      <p:ext uri="{BB962C8B-B14F-4D97-AF65-F5344CB8AC3E}">
        <p14:creationId xmlns:p14="http://schemas.microsoft.com/office/powerpoint/2010/main" val="420962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12330"/>
          </a:xfrm>
        </p:spPr>
        <p:txBody>
          <a:bodyPr>
            <a:normAutofit fontScale="90000"/>
          </a:bodyPr>
          <a:lstStyle/>
          <a:p>
            <a:r>
              <a:rPr kumimoji="1" lang="ja-JP" altLang="en-US" dirty="0"/>
              <a:t>労働組合組織率の低下</a:t>
            </a:r>
          </a:p>
        </p:txBody>
      </p:sp>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14</a:t>
            </a:fld>
            <a:endParaRPr kumimoji="1" lang="ja-JP" altLang="en-US"/>
          </a:p>
        </p:txBody>
      </p:sp>
      <p:graphicFrame>
        <p:nvGraphicFramePr>
          <p:cNvPr id="7" name="Chart 1"/>
          <p:cNvGraphicFramePr>
            <a:graphicFrameLocks noGrp="1"/>
          </p:cNvGraphicFramePr>
          <p:nvPr>
            <p:ph idx="1"/>
            <p:extLst>
              <p:ext uri="{D42A27DB-BD31-4B8C-83A1-F6EECF244321}">
                <p14:modId xmlns:p14="http://schemas.microsoft.com/office/powerpoint/2010/main" val="4065702953"/>
              </p:ext>
            </p:extLst>
          </p:nvPr>
        </p:nvGraphicFramePr>
        <p:xfrm>
          <a:off x="838200" y="877456"/>
          <a:ext cx="10515600" cy="5602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9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53915"/>
            <a:ext cx="10515600" cy="580293"/>
          </a:xfrm>
        </p:spPr>
        <p:txBody>
          <a:bodyPr>
            <a:normAutofit fontScale="90000"/>
          </a:bodyPr>
          <a:lstStyle/>
          <a:p>
            <a:r>
              <a:rPr lang="ja-JP" altLang="en-US" sz="2200" dirty="0"/>
              <a:t>労働組合組織率と協約率</a:t>
            </a:r>
            <a:br>
              <a:rPr lang="en-US" altLang="ja-JP" sz="2200" dirty="0"/>
            </a:br>
            <a:r>
              <a:rPr lang="ja-JP" altLang="ja-JP" sz="2200" dirty="0"/>
              <a:t>出所：</a:t>
            </a:r>
            <a:r>
              <a:rPr lang="en-US" altLang="ja-JP" sz="2200" dirty="0"/>
              <a:t>OECD Statistics</a:t>
            </a:r>
            <a:r>
              <a:rPr lang="ja-JP" altLang="ja-JP" sz="2200" dirty="0"/>
              <a:t>（</a:t>
            </a:r>
            <a:r>
              <a:rPr lang="en-US" altLang="ja-JP" sz="2200" dirty="0"/>
              <a:t>Collective bargaining coverage and Trade union density</a:t>
            </a:r>
            <a:r>
              <a:rPr lang="ja-JP" altLang="en-US" sz="2200" dirty="0"/>
              <a:t>）</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136317070"/>
              </p:ext>
            </p:extLst>
          </p:nvPr>
        </p:nvGraphicFramePr>
        <p:xfrm>
          <a:off x="1011106" y="1330780"/>
          <a:ext cx="10111178" cy="4781523"/>
        </p:xfrm>
        <a:graphic>
          <a:graphicData uri="http://schemas.openxmlformats.org/drawingml/2006/table">
            <a:tbl>
              <a:tblPr/>
              <a:tblGrid>
                <a:gridCol w="459599">
                  <a:extLst>
                    <a:ext uri="{9D8B030D-6E8A-4147-A177-3AD203B41FA5}">
                      <a16:colId xmlns:a16="http://schemas.microsoft.com/office/drawing/2014/main" val="3235514929"/>
                    </a:ext>
                  </a:extLst>
                </a:gridCol>
                <a:gridCol w="459599">
                  <a:extLst>
                    <a:ext uri="{9D8B030D-6E8A-4147-A177-3AD203B41FA5}">
                      <a16:colId xmlns:a16="http://schemas.microsoft.com/office/drawing/2014/main" val="4293827985"/>
                    </a:ext>
                  </a:extLst>
                </a:gridCol>
                <a:gridCol w="459599">
                  <a:extLst>
                    <a:ext uri="{9D8B030D-6E8A-4147-A177-3AD203B41FA5}">
                      <a16:colId xmlns:a16="http://schemas.microsoft.com/office/drawing/2014/main" val="3825156574"/>
                    </a:ext>
                  </a:extLst>
                </a:gridCol>
                <a:gridCol w="459599">
                  <a:extLst>
                    <a:ext uri="{9D8B030D-6E8A-4147-A177-3AD203B41FA5}">
                      <a16:colId xmlns:a16="http://schemas.microsoft.com/office/drawing/2014/main" val="1693064686"/>
                    </a:ext>
                  </a:extLst>
                </a:gridCol>
                <a:gridCol w="459599">
                  <a:extLst>
                    <a:ext uri="{9D8B030D-6E8A-4147-A177-3AD203B41FA5}">
                      <a16:colId xmlns:a16="http://schemas.microsoft.com/office/drawing/2014/main" val="2127472439"/>
                    </a:ext>
                  </a:extLst>
                </a:gridCol>
                <a:gridCol w="459599">
                  <a:extLst>
                    <a:ext uri="{9D8B030D-6E8A-4147-A177-3AD203B41FA5}">
                      <a16:colId xmlns:a16="http://schemas.microsoft.com/office/drawing/2014/main" val="1844936280"/>
                    </a:ext>
                  </a:extLst>
                </a:gridCol>
                <a:gridCol w="459599">
                  <a:extLst>
                    <a:ext uri="{9D8B030D-6E8A-4147-A177-3AD203B41FA5}">
                      <a16:colId xmlns:a16="http://schemas.microsoft.com/office/drawing/2014/main" val="14102741"/>
                    </a:ext>
                  </a:extLst>
                </a:gridCol>
                <a:gridCol w="459599">
                  <a:extLst>
                    <a:ext uri="{9D8B030D-6E8A-4147-A177-3AD203B41FA5}">
                      <a16:colId xmlns:a16="http://schemas.microsoft.com/office/drawing/2014/main" val="3017335485"/>
                    </a:ext>
                  </a:extLst>
                </a:gridCol>
                <a:gridCol w="459599">
                  <a:extLst>
                    <a:ext uri="{9D8B030D-6E8A-4147-A177-3AD203B41FA5}">
                      <a16:colId xmlns:a16="http://schemas.microsoft.com/office/drawing/2014/main" val="299575433"/>
                    </a:ext>
                  </a:extLst>
                </a:gridCol>
                <a:gridCol w="459599">
                  <a:extLst>
                    <a:ext uri="{9D8B030D-6E8A-4147-A177-3AD203B41FA5}">
                      <a16:colId xmlns:a16="http://schemas.microsoft.com/office/drawing/2014/main" val="906060382"/>
                    </a:ext>
                  </a:extLst>
                </a:gridCol>
                <a:gridCol w="459599">
                  <a:extLst>
                    <a:ext uri="{9D8B030D-6E8A-4147-A177-3AD203B41FA5}">
                      <a16:colId xmlns:a16="http://schemas.microsoft.com/office/drawing/2014/main" val="808471355"/>
                    </a:ext>
                  </a:extLst>
                </a:gridCol>
                <a:gridCol w="459599">
                  <a:extLst>
                    <a:ext uri="{9D8B030D-6E8A-4147-A177-3AD203B41FA5}">
                      <a16:colId xmlns:a16="http://schemas.microsoft.com/office/drawing/2014/main" val="1069987992"/>
                    </a:ext>
                  </a:extLst>
                </a:gridCol>
                <a:gridCol w="459599">
                  <a:extLst>
                    <a:ext uri="{9D8B030D-6E8A-4147-A177-3AD203B41FA5}">
                      <a16:colId xmlns:a16="http://schemas.microsoft.com/office/drawing/2014/main" val="3258525589"/>
                    </a:ext>
                  </a:extLst>
                </a:gridCol>
                <a:gridCol w="459599">
                  <a:extLst>
                    <a:ext uri="{9D8B030D-6E8A-4147-A177-3AD203B41FA5}">
                      <a16:colId xmlns:a16="http://schemas.microsoft.com/office/drawing/2014/main" val="2676399860"/>
                    </a:ext>
                  </a:extLst>
                </a:gridCol>
                <a:gridCol w="459599">
                  <a:extLst>
                    <a:ext uri="{9D8B030D-6E8A-4147-A177-3AD203B41FA5}">
                      <a16:colId xmlns:a16="http://schemas.microsoft.com/office/drawing/2014/main" val="4159523044"/>
                    </a:ext>
                  </a:extLst>
                </a:gridCol>
                <a:gridCol w="459599">
                  <a:extLst>
                    <a:ext uri="{9D8B030D-6E8A-4147-A177-3AD203B41FA5}">
                      <a16:colId xmlns:a16="http://schemas.microsoft.com/office/drawing/2014/main" val="1095213480"/>
                    </a:ext>
                  </a:extLst>
                </a:gridCol>
                <a:gridCol w="459599">
                  <a:extLst>
                    <a:ext uri="{9D8B030D-6E8A-4147-A177-3AD203B41FA5}">
                      <a16:colId xmlns:a16="http://schemas.microsoft.com/office/drawing/2014/main" val="648852789"/>
                    </a:ext>
                  </a:extLst>
                </a:gridCol>
                <a:gridCol w="459599">
                  <a:extLst>
                    <a:ext uri="{9D8B030D-6E8A-4147-A177-3AD203B41FA5}">
                      <a16:colId xmlns:a16="http://schemas.microsoft.com/office/drawing/2014/main" val="740718059"/>
                    </a:ext>
                  </a:extLst>
                </a:gridCol>
                <a:gridCol w="459599">
                  <a:extLst>
                    <a:ext uri="{9D8B030D-6E8A-4147-A177-3AD203B41FA5}">
                      <a16:colId xmlns:a16="http://schemas.microsoft.com/office/drawing/2014/main" val="3302344129"/>
                    </a:ext>
                  </a:extLst>
                </a:gridCol>
                <a:gridCol w="459599">
                  <a:extLst>
                    <a:ext uri="{9D8B030D-6E8A-4147-A177-3AD203B41FA5}">
                      <a16:colId xmlns:a16="http://schemas.microsoft.com/office/drawing/2014/main" val="1534528549"/>
                    </a:ext>
                  </a:extLst>
                </a:gridCol>
                <a:gridCol w="459599">
                  <a:extLst>
                    <a:ext uri="{9D8B030D-6E8A-4147-A177-3AD203B41FA5}">
                      <a16:colId xmlns:a16="http://schemas.microsoft.com/office/drawing/2014/main" val="2705887881"/>
                    </a:ext>
                  </a:extLst>
                </a:gridCol>
                <a:gridCol w="459599">
                  <a:extLst>
                    <a:ext uri="{9D8B030D-6E8A-4147-A177-3AD203B41FA5}">
                      <a16:colId xmlns:a16="http://schemas.microsoft.com/office/drawing/2014/main" val="1448257709"/>
                    </a:ext>
                  </a:extLst>
                </a:gridCol>
              </a:tblGrid>
              <a:tr h="326249">
                <a:tc>
                  <a:txBody>
                    <a:bodyPr/>
                    <a:lstStyle/>
                    <a:p>
                      <a:pPr algn="l" fontAlgn="ct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411" marR="5411" marT="5411" marB="0" anchor="ctr">
                    <a:lnL>
                      <a:noFill/>
                    </a:lnL>
                    <a:lnR>
                      <a:noFill/>
                    </a:lnR>
                    <a:lnT>
                      <a:noFill/>
                    </a:lnT>
                    <a:lnB>
                      <a:noFill/>
                    </a:lnB>
                  </a:tcPr>
                </a:tc>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11" marR="5411" marT="5411" marB="0" anchor="ctr">
                    <a:lnL>
                      <a:noFill/>
                    </a:lnL>
                    <a:lnR>
                      <a:noFill/>
                    </a:lnR>
                    <a:lnT>
                      <a:noFill/>
                    </a:lnT>
                    <a:lnB>
                      <a:noFill/>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2000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01</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03</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04</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09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tc>
                  <a:txBody>
                    <a:bodyPr/>
                    <a:lstStyle/>
                    <a:p>
                      <a:pPr algn="l"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a:t>
                      </a:r>
                    </a:p>
                  </a:txBody>
                  <a:tcPr marL="5411" marR="5411" marT="5411" marB="0" anchor="ctr">
                    <a:lnL>
                      <a:noFill/>
                    </a:lnL>
                    <a:lnR>
                      <a:noFill/>
                    </a:lnR>
                    <a:lnT>
                      <a:noFill/>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32693814"/>
                  </a:ext>
                </a:extLst>
              </a:tr>
              <a:tr h="277552">
                <a:tc rowSpan="2">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日本</a:t>
                      </a: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21.5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20.9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20.3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extLst>
                  <a:ext uri="{0D108BD9-81ED-4DB2-BD59-A6C34878D82A}">
                    <a16:rowId xmlns:a16="http://schemas.microsoft.com/office/drawing/2014/main" val="2304449775"/>
                  </a:ext>
                </a:extLst>
              </a:tr>
              <a:tr h="277552">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21.4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20.2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18.2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121069371"/>
                  </a:ext>
                </a:extLst>
              </a:tr>
              <a:tr h="277552">
                <a:tc>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extLst>
                  <a:ext uri="{0D108BD9-81ED-4DB2-BD59-A6C34878D82A}">
                    <a16:rowId xmlns:a16="http://schemas.microsoft.com/office/drawing/2014/main" val="852364754"/>
                  </a:ext>
                </a:extLst>
              </a:tr>
              <a:tr h="277552">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韓国</a:t>
                      </a: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15.0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15.0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689183774"/>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アメリカ</a:t>
                      </a:r>
                    </a:p>
                  </a:txBody>
                  <a:tcPr marL="5411" marR="5411" marT="5411" marB="0" anchor="ctr">
                    <a:lnL>
                      <a:noFill/>
                    </a:lnL>
                    <a:lnR>
                      <a:noFill/>
                    </a:lnR>
                    <a:lnT>
                      <a:noFill/>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extLst>
                  <a:ext uri="{0D108BD9-81ED-4DB2-BD59-A6C34878D82A}">
                    <a16:rowId xmlns:a16="http://schemas.microsoft.com/office/drawing/2014/main" val="3835558949"/>
                  </a:ext>
                </a:extLst>
              </a:tr>
              <a:tr h="277552">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14.3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13.0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12.0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826250254"/>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イギリス</a:t>
                      </a:r>
                    </a:p>
                  </a:txBody>
                  <a:tcPr marL="5411" marR="5411" marT="5411" marB="0" anchor="ctr">
                    <a:lnL>
                      <a:noFill/>
                    </a:lnL>
                    <a:lnR>
                      <a:noFill/>
                    </a:lnR>
                    <a:lnT>
                      <a:noFill/>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29.8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29.3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29.3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25.6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25.0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24.7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extLst>
                  <a:ext uri="{0D108BD9-81ED-4DB2-BD59-A6C34878D82A}">
                    <a16:rowId xmlns:a16="http://schemas.microsoft.com/office/drawing/2014/main" val="3219122498"/>
                  </a:ext>
                </a:extLst>
              </a:tr>
              <a:tr h="277552">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36.4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35.2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29.3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29.5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143452080"/>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ドイツ</a:t>
                      </a: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24.6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23.0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22.2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21.5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20.6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19.0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17.0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16.3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extLst>
                  <a:ext uri="{0D108BD9-81ED-4DB2-BD59-A6C34878D82A}">
                    <a16:rowId xmlns:a16="http://schemas.microsoft.com/office/drawing/2014/main" val="1498590836"/>
                  </a:ext>
                </a:extLst>
              </a:tr>
              <a:tr h="277552">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67.8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68.8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67.8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67.6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65.8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64.9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63.3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61.7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61.3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61.7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59.8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58.9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57.6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57.8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56.8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56.0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55.0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54.0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502370831"/>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フランス</a:t>
                      </a:r>
                    </a:p>
                  </a:txBody>
                  <a:tcPr marL="5411" marR="5411" marT="5411" marB="0" anchor="ctr">
                    <a:lnL>
                      <a:noFill/>
                    </a:lnL>
                    <a:lnR>
                      <a:noFill/>
                    </a:lnR>
                    <a:lnT>
                      <a:noFill/>
                    </a:lnT>
                    <a:lnB>
                      <a:noFill/>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11.0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extLst>
                  <a:ext uri="{0D108BD9-81ED-4DB2-BD59-A6C34878D82A}">
                    <a16:rowId xmlns:a16="http://schemas.microsoft.com/office/drawing/2014/main" val="2060990711"/>
                  </a:ext>
                </a:extLst>
              </a:tr>
              <a:tr h="277552">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97.7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98.0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174249539"/>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カナダ</a:t>
                      </a: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28.2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28.2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27.1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25.9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26.1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0F8FF"/>
                    </a:solidFill>
                  </a:tcPr>
                </a:tc>
                <a:extLst>
                  <a:ext uri="{0D108BD9-81ED-4DB2-BD59-A6C34878D82A}">
                    <a16:rowId xmlns:a16="http://schemas.microsoft.com/office/drawing/2014/main" val="1926357875"/>
                  </a:ext>
                </a:extLst>
              </a:tr>
              <a:tr h="277552">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32.4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31.1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30.6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30.1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30.2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446808884"/>
                  </a:ext>
                </a:extLst>
              </a:tr>
              <a:tr h="277552">
                <a:tc rowSpan="2">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イタリア</a:t>
                      </a:r>
                    </a:p>
                  </a:txBody>
                  <a:tcPr marL="5411" marR="5411" marT="5411" marB="0" anchor="ctr">
                    <a:lnL>
                      <a:noFill/>
                    </a:lnL>
                    <a:lnR>
                      <a:noFill/>
                    </a:lnR>
                    <a:lnT>
                      <a:noFill/>
                    </a:lnT>
                    <a:lnB>
                      <a:noFill/>
                    </a:lnB>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組織率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34.2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33.7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33.8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33.9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34.7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35.3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35.7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35.4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34.2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33.6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33.2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32.6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32.5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DDEBF7"/>
                    </a:solidFill>
                  </a:tcPr>
                </a:tc>
                <a:extLst>
                  <a:ext uri="{0D108BD9-81ED-4DB2-BD59-A6C34878D82A}">
                    <a16:rowId xmlns:a16="http://schemas.microsoft.com/office/drawing/2014/main" val="3070093689"/>
                  </a:ext>
                </a:extLst>
              </a:tr>
              <a:tr h="277552">
                <a:tc vMerge="1">
                  <a:txBody>
                    <a:bodyPr/>
                    <a:lstStyle/>
                    <a:p>
                      <a:endParaRPr kumimoji="1" lang="ja-JP" altLang="en-US"/>
                    </a:p>
                  </a:txBody>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適用率</a:t>
                      </a:r>
                    </a:p>
                  </a:txBody>
                  <a:tcPr marL="5411" marR="5411" marT="5411" marB="0" anchor="ctr">
                    <a:lnL>
                      <a:noFill/>
                    </a:lnL>
                    <a:lnR w="6350" cap="flat" cmpd="sng" algn="ctr">
                      <a:solidFill>
                        <a:srgbClr val="C0C0C0"/>
                      </a:solidFill>
                      <a:prstDash val="solid"/>
                      <a:round/>
                      <a:headEnd type="none" w="med" len="med"/>
                      <a:tailEnd type="none" w="med" len="med"/>
                    </a:lnR>
                    <a:lnT>
                      <a:noFill/>
                    </a:lnT>
                    <a:lnB>
                      <a:noFill/>
                    </a:lnB>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tc>
                  <a:txBody>
                    <a:bodyPr/>
                    <a:lstStyle/>
                    <a:p>
                      <a:pPr algn="r" fontAlgn="b"/>
                      <a:r>
                        <a:rPr lang="en-US" altLang="ja-JP" sz="1100" b="0" i="0" u="none" strike="noStrike" dirty="0">
                          <a:solidFill>
                            <a:srgbClr val="000000"/>
                          </a:solidFill>
                          <a:effectLst/>
                          <a:latin typeface="Arial" panose="020B0604020202020204" pitchFamily="34" charset="0"/>
                          <a:ea typeface="游ゴシック" panose="020B0400000000000000" pitchFamily="50" charset="-128"/>
                        </a:rPr>
                        <a:t>100.0 </a:t>
                      </a:r>
                    </a:p>
                  </a:txBody>
                  <a:tcPr marL="5411" marR="5411" marT="5411"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867494350"/>
                  </a:ext>
                </a:extLst>
              </a:tr>
            </a:tbl>
          </a:graphicData>
        </a:graphic>
      </p:graphicFrame>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15</a:t>
            </a:fld>
            <a:endParaRPr kumimoji="1" lang="ja-JP" altLang="en-US"/>
          </a:p>
        </p:txBody>
      </p:sp>
    </p:spTree>
    <p:extLst>
      <p:ext uri="{BB962C8B-B14F-4D97-AF65-F5344CB8AC3E}">
        <p14:creationId xmlns:p14="http://schemas.microsoft.com/office/powerpoint/2010/main" val="370264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52474"/>
          </a:xfrm>
        </p:spPr>
        <p:txBody>
          <a:bodyPr>
            <a:normAutofit fontScale="90000"/>
          </a:bodyPr>
          <a:lstStyle/>
          <a:p>
            <a:r>
              <a:rPr lang="ja-JP" altLang="en-US" sz="3600" b="1" dirty="0">
                <a:solidFill>
                  <a:prstClr val="black"/>
                </a:solidFill>
              </a:rPr>
              <a:t>＊参考</a:t>
            </a:r>
            <a:r>
              <a:rPr lang="en-US" altLang="ja-JP" sz="3600" b="1" dirty="0">
                <a:solidFill>
                  <a:prstClr val="black"/>
                </a:solidFill>
              </a:rPr>
              <a:t>1</a:t>
            </a:r>
            <a:r>
              <a:rPr lang="ja-JP" altLang="en-US" sz="3600" b="1" dirty="0">
                <a:solidFill>
                  <a:prstClr val="black"/>
                </a:solidFill>
              </a:rPr>
              <a:t>：労使コミュニケーションの経営資源性</a:t>
            </a:r>
            <a:br>
              <a:rPr lang="en-US" altLang="ja-JP" sz="3600" b="1" dirty="0">
                <a:solidFill>
                  <a:prstClr val="black"/>
                </a:solidFill>
              </a:rPr>
            </a:br>
            <a:r>
              <a:rPr lang="en-US" altLang="ja-JP" sz="3100" dirty="0">
                <a:solidFill>
                  <a:prstClr val="black"/>
                </a:solidFill>
              </a:rPr>
              <a:t>1.</a:t>
            </a:r>
            <a:r>
              <a:rPr lang="ja-JP" altLang="en-US" sz="3100" dirty="0">
                <a:solidFill>
                  <a:prstClr val="black"/>
                </a:solidFill>
              </a:rPr>
              <a:t>　アンケート調査の結果</a:t>
            </a:r>
            <a:endParaRPr lang="ja-JP" altLang="en-US" sz="3100" dirty="0"/>
          </a:p>
        </p:txBody>
      </p:sp>
      <p:sp>
        <p:nvSpPr>
          <p:cNvPr id="3" name="コンテンツ プレースホルダー 2"/>
          <p:cNvSpPr>
            <a:spLocks noGrp="1"/>
          </p:cNvSpPr>
          <p:nvPr>
            <p:ph idx="1"/>
          </p:nvPr>
        </p:nvSpPr>
        <p:spPr>
          <a:xfrm>
            <a:off x="1088967" y="1537855"/>
            <a:ext cx="10116589" cy="4748645"/>
          </a:xfrm>
        </p:spPr>
        <p:txBody>
          <a:bodyPr>
            <a:normAutofit fontScale="62500" lnSpcReduction="20000"/>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sz="1800" dirty="0"/>
          </a:p>
          <a:p>
            <a:pPr marL="0" indent="0">
              <a:buNone/>
            </a:pPr>
            <a:endParaRPr lang="en-US" altLang="ja-JP" sz="1800" dirty="0"/>
          </a:p>
          <a:p>
            <a:pPr marL="0" indent="0">
              <a:buNone/>
            </a:pPr>
            <a:r>
              <a:rPr lang="en-US" altLang="ja-JP" sz="2600" dirty="0"/>
              <a:t>【</a:t>
            </a:r>
            <a:r>
              <a:rPr lang="ja-JP" altLang="ja-JP" sz="2600" dirty="0"/>
              <a:t>Ａの意見</a:t>
            </a:r>
            <a:r>
              <a:rPr lang="en-US" altLang="ja-JP" sz="2600" dirty="0"/>
              <a:t>】</a:t>
            </a:r>
            <a:r>
              <a:rPr lang="ja-JP" altLang="ja-JP" sz="2600" dirty="0"/>
              <a:t>：企業は一般従業員の意向や要望を十分に把握して経営を行うべきだ</a:t>
            </a:r>
          </a:p>
          <a:p>
            <a:pPr marL="0" indent="0">
              <a:buNone/>
            </a:pPr>
            <a:r>
              <a:rPr lang="en-US" altLang="ja-JP" sz="2600" dirty="0"/>
              <a:t>【</a:t>
            </a:r>
            <a:r>
              <a:rPr lang="ja-JP" altLang="ja-JP" sz="2600" dirty="0"/>
              <a:t>Ｂの意見</a:t>
            </a:r>
            <a:r>
              <a:rPr lang="en-US" altLang="ja-JP" sz="2600" dirty="0"/>
              <a:t>】</a:t>
            </a:r>
            <a:r>
              <a:rPr lang="ja-JP" altLang="ja-JP" sz="2600" dirty="0"/>
              <a:t>：経営は経営者が行うもので、経営について一般従業員の要望をあえて聞く必要はない</a:t>
            </a:r>
            <a:endParaRPr lang="en-US" altLang="ja-JP" sz="2600" dirty="0"/>
          </a:p>
          <a:p>
            <a:pPr marL="0" indent="0">
              <a:buNone/>
            </a:pPr>
            <a:r>
              <a:rPr lang="ja-JP" altLang="en-US" sz="2600" dirty="0"/>
              <a:t>「肯定型」</a:t>
            </a:r>
            <a:r>
              <a:rPr lang="en-US" altLang="ja-JP" sz="2600" dirty="0"/>
              <a:t>A</a:t>
            </a:r>
            <a:r>
              <a:rPr lang="ja-JP" altLang="en-US" sz="2600" dirty="0"/>
              <a:t>意見に近い、「やや肯定型」どちらかといえば</a:t>
            </a:r>
            <a:r>
              <a:rPr lang="en-US" altLang="ja-JP" sz="2600" dirty="0"/>
              <a:t>A</a:t>
            </a:r>
            <a:r>
              <a:rPr lang="ja-JP" altLang="en-US" sz="2600" dirty="0"/>
              <a:t>意見に近い</a:t>
            </a:r>
            <a:endParaRPr lang="en-US" altLang="ja-JP" sz="2600" dirty="0"/>
          </a:p>
          <a:p>
            <a:pPr marL="0" indent="0">
              <a:buNone/>
            </a:pPr>
            <a:r>
              <a:rPr lang="ja-JP" altLang="en-US" sz="2600" dirty="0"/>
              <a:t>「否定型」</a:t>
            </a:r>
            <a:r>
              <a:rPr lang="en-US" altLang="ja-JP" sz="2600" dirty="0"/>
              <a:t>B</a:t>
            </a:r>
            <a:r>
              <a:rPr lang="ja-JP" altLang="en-US" sz="2600" dirty="0"/>
              <a:t>意見に近い、「やや否定型」どちらかといえば</a:t>
            </a:r>
            <a:r>
              <a:rPr lang="en-US" altLang="ja-JP" sz="2600" dirty="0"/>
              <a:t>B</a:t>
            </a:r>
            <a:r>
              <a:rPr lang="ja-JP" altLang="en-US" sz="2600" dirty="0"/>
              <a:t>意見に近い</a:t>
            </a:r>
            <a:endParaRPr lang="en-US" altLang="ja-JP" sz="2600" dirty="0"/>
          </a:p>
          <a:p>
            <a:pPr marL="0" indent="0">
              <a:buNone/>
            </a:pPr>
            <a:r>
              <a:rPr lang="en-US" altLang="ja-JP" sz="2600" dirty="0"/>
              <a:t>2006</a:t>
            </a:r>
            <a:r>
              <a:rPr lang="ja-JP" altLang="en-US" sz="2600" dirty="0"/>
              <a:t>年調査：</a:t>
            </a:r>
            <a:r>
              <a:rPr lang="en-US" altLang="ja-JP" sz="2600" dirty="0"/>
              <a:t>2440</a:t>
            </a:r>
            <a:r>
              <a:rPr lang="ja-JP" altLang="en-US" sz="2600" dirty="0"/>
              <a:t>社回答</a:t>
            </a:r>
            <a:r>
              <a:rPr lang="en-US" altLang="ja-JP" sz="2600" dirty="0"/>
              <a:t>(</a:t>
            </a:r>
            <a:r>
              <a:rPr lang="ja-JP" altLang="en-US" sz="2600" dirty="0"/>
              <a:t>回収率</a:t>
            </a:r>
            <a:r>
              <a:rPr lang="en-US" altLang="ja-JP" sz="2600" dirty="0"/>
              <a:t>20.3</a:t>
            </a:r>
            <a:r>
              <a:rPr lang="ja-JP" altLang="en-US" sz="2600" dirty="0"/>
              <a:t>％</a:t>
            </a:r>
            <a:r>
              <a:rPr lang="en-US" altLang="ja-JP" sz="2600" dirty="0"/>
              <a:t>)</a:t>
            </a:r>
          </a:p>
          <a:p>
            <a:pPr marL="0" indent="0">
              <a:buNone/>
            </a:pPr>
            <a:r>
              <a:rPr lang="en-US" altLang="ja-JP" sz="2600" dirty="0"/>
              <a:t>2012</a:t>
            </a:r>
            <a:r>
              <a:rPr lang="ja-JP" altLang="en-US" sz="2600" dirty="0"/>
              <a:t>年調査：</a:t>
            </a:r>
            <a:r>
              <a:rPr lang="en-US" altLang="ja-JP" sz="2600" dirty="0"/>
              <a:t>1517</a:t>
            </a:r>
            <a:r>
              <a:rPr lang="ja-JP" altLang="en-US" sz="2600" dirty="0"/>
              <a:t>社回答</a:t>
            </a:r>
            <a:r>
              <a:rPr lang="en-US" altLang="ja-JP" sz="2600" dirty="0"/>
              <a:t>(</a:t>
            </a:r>
            <a:r>
              <a:rPr lang="ja-JP" altLang="en-US" sz="2600" dirty="0"/>
              <a:t>回収率</a:t>
            </a:r>
            <a:r>
              <a:rPr lang="en-US" altLang="ja-JP" sz="2600" dirty="0"/>
              <a:t>9.9</a:t>
            </a:r>
            <a:r>
              <a:rPr lang="ja-JP" altLang="en-US" sz="2600" dirty="0"/>
              <a:t>％</a:t>
            </a:r>
            <a:r>
              <a:rPr lang="en-US" altLang="ja-JP" sz="2600" dirty="0"/>
              <a:t>)(</a:t>
            </a:r>
            <a:r>
              <a:rPr lang="ja-JP" altLang="en-US" sz="2600" dirty="0"/>
              <a:t>中小企業家同友会会員企業と非会員企業の調査</a:t>
            </a:r>
            <a:r>
              <a:rPr lang="en-US" altLang="ja-JP" sz="2600" dirty="0"/>
              <a:t>)</a:t>
            </a:r>
            <a:endParaRPr lang="ja-JP" altLang="en-US" sz="2600" dirty="0"/>
          </a:p>
        </p:txBody>
      </p:sp>
      <p:graphicFrame>
        <p:nvGraphicFramePr>
          <p:cNvPr id="6" name="グラフ 5"/>
          <p:cNvGraphicFramePr>
            <a:graphicFrameLocks/>
          </p:cNvGraphicFramePr>
          <p:nvPr>
            <p:extLst>
              <p:ext uri="{D42A27DB-BD31-4B8C-83A1-F6EECF244321}">
                <p14:modId xmlns:p14="http://schemas.microsoft.com/office/powerpoint/2010/main" val="1943710798"/>
              </p:ext>
            </p:extLst>
          </p:nvPr>
        </p:nvGraphicFramePr>
        <p:xfrm>
          <a:off x="1246908" y="1117601"/>
          <a:ext cx="9310255" cy="294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2243441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100" b="1" dirty="0"/>
              <a:t>経営情報開示率</a:t>
            </a:r>
            <a:br>
              <a:rPr lang="ja-JP" altLang="ja-JP" sz="3100" dirty="0"/>
            </a:br>
            <a:r>
              <a:rPr lang="en-US" altLang="ja-JP" sz="3100" b="1" dirty="0"/>
              <a:t>1</a:t>
            </a:r>
            <a:r>
              <a:rPr lang="ja-JP" altLang="ja-JP" sz="3100" b="1" dirty="0"/>
              <a:t>－</a:t>
            </a:r>
            <a:r>
              <a:rPr lang="en-US" altLang="ja-JP" sz="3100" b="1" dirty="0"/>
              <a:t>1</a:t>
            </a:r>
            <a:r>
              <a:rPr lang="ja-JP" altLang="ja-JP" sz="3100" b="1" dirty="0"/>
              <a:t>：アンケート調査【</a:t>
            </a:r>
            <a:r>
              <a:rPr lang="en-US" altLang="ja-JP" sz="3100" b="1" dirty="0"/>
              <a:t> JILPT 2006</a:t>
            </a:r>
            <a:r>
              <a:rPr lang="ja-JP" altLang="ja-JP" sz="3100" b="1" dirty="0"/>
              <a:t>年調査】の結果</a:t>
            </a:r>
            <a:endParaRPr lang="ja-JP" altLang="en-US" sz="31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70132137"/>
              </p:ext>
            </p:extLst>
          </p:nvPr>
        </p:nvGraphicFramePr>
        <p:xfrm>
          <a:off x="1034473" y="1690688"/>
          <a:ext cx="10169236" cy="4435476"/>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156402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a:t>
            </a:r>
            <a:r>
              <a:rPr lang="en-US" altLang="ja-JP" b="1" dirty="0"/>
              <a:t> JILPT 2006</a:t>
            </a:r>
            <a:r>
              <a:rPr lang="ja-JP" altLang="ja-JP" b="1" dirty="0"/>
              <a:t>年調査】</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893117175"/>
              </p:ext>
            </p:extLst>
          </p:nvPr>
        </p:nvGraphicFramePr>
        <p:xfrm>
          <a:off x="988291" y="1570183"/>
          <a:ext cx="9901382" cy="4555982"/>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93377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57340"/>
          </a:xfrm>
        </p:spPr>
        <p:txBody>
          <a:bodyPr>
            <a:normAutofit fontScale="90000"/>
          </a:bodyPr>
          <a:lstStyle/>
          <a:p>
            <a:r>
              <a:rPr lang="ja-JP" altLang="ja-JP" b="1" dirty="0"/>
              <a:t>【</a:t>
            </a:r>
            <a:r>
              <a:rPr lang="en-US" altLang="ja-JP" b="1" dirty="0"/>
              <a:t> JILPT 2006</a:t>
            </a:r>
            <a:r>
              <a:rPr lang="ja-JP" altLang="ja-JP" b="1" dirty="0"/>
              <a:t>年調査】</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1562040"/>
              </p:ext>
            </p:extLst>
          </p:nvPr>
        </p:nvGraphicFramePr>
        <p:xfrm>
          <a:off x="838200" y="1099127"/>
          <a:ext cx="10515600" cy="5282201"/>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19</a:t>
            </a:fld>
            <a:endParaRPr lang="ja-JP" altLang="en-US">
              <a:solidFill>
                <a:prstClr val="black">
                  <a:tint val="75000"/>
                </a:prstClr>
              </a:solidFill>
            </a:endParaRPr>
          </a:p>
        </p:txBody>
      </p:sp>
    </p:spTree>
    <p:extLst>
      <p:ext uri="{BB962C8B-B14F-4D97-AF65-F5344CB8AC3E}">
        <p14:creationId xmlns:p14="http://schemas.microsoft.com/office/powerpoint/2010/main" val="2780551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t>目次</a:t>
            </a:r>
          </a:p>
        </p:txBody>
      </p:sp>
      <p:sp>
        <p:nvSpPr>
          <p:cNvPr id="3" name="コンテンツ プレースホルダー 2"/>
          <p:cNvSpPr>
            <a:spLocks noGrp="1"/>
          </p:cNvSpPr>
          <p:nvPr>
            <p:ph idx="1"/>
          </p:nvPr>
        </p:nvSpPr>
        <p:spPr/>
        <p:txBody>
          <a:bodyPr/>
          <a:lstStyle/>
          <a:p>
            <a:pPr marL="0" indent="0">
              <a:buNone/>
            </a:pPr>
            <a:r>
              <a:rPr kumimoji="1" lang="en-US" altLang="ja-JP" b="1" dirty="0"/>
              <a:t>I</a:t>
            </a:r>
            <a:r>
              <a:rPr kumimoji="1" lang="ja-JP" altLang="en-US" b="1" dirty="0"/>
              <a:t>　日本の賃金推移</a:t>
            </a:r>
            <a:endParaRPr kumimoji="1" lang="en-US" altLang="ja-JP" b="1" dirty="0"/>
          </a:p>
          <a:p>
            <a:pPr marL="0" indent="0">
              <a:buNone/>
            </a:pPr>
            <a:r>
              <a:rPr kumimoji="1" lang="en-US" altLang="ja-JP" b="1" dirty="0"/>
              <a:t>II</a:t>
            </a:r>
            <a:r>
              <a:rPr kumimoji="1" lang="ja-JP" altLang="en-US" b="1" dirty="0"/>
              <a:t>　日本賃金の相対的比較</a:t>
            </a:r>
            <a:endParaRPr kumimoji="1" lang="en-US" altLang="ja-JP" b="1" dirty="0"/>
          </a:p>
          <a:p>
            <a:pPr marL="0" indent="0">
              <a:buNone/>
            </a:pPr>
            <a:r>
              <a:rPr kumimoji="1" lang="en-US" altLang="ja-JP" b="1" dirty="0"/>
              <a:t>III</a:t>
            </a:r>
            <a:r>
              <a:rPr kumimoji="1" lang="ja-JP" altLang="en-US" b="1" dirty="0"/>
              <a:t>　</a:t>
            </a:r>
            <a:r>
              <a:rPr lang="ja-JP" altLang="en-US" b="1" dirty="0"/>
              <a:t>賃金水準の低位課題の深層</a:t>
            </a:r>
            <a:endParaRPr lang="en-US" altLang="ja-JP" b="1" dirty="0"/>
          </a:p>
          <a:p>
            <a:pPr marL="0" indent="0">
              <a:buNone/>
            </a:pPr>
            <a:r>
              <a:rPr lang="en-US" altLang="ja-JP" b="1" dirty="0"/>
              <a:t>IV</a:t>
            </a:r>
            <a:r>
              <a:rPr lang="ja-JP" altLang="en-US" b="1" dirty="0"/>
              <a:t>　韓国の労使協議制と労働運動</a:t>
            </a:r>
            <a:endParaRPr lang="en-US" altLang="ja-JP" b="1" dirty="0"/>
          </a:p>
          <a:p>
            <a:pPr marL="0" indent="0">
              <a:buNone/>
            </a:pPr>
            <a:r>
              <a:rPr lang="en-US" altLang="ja-JP" b="1" dirty="0"/>
              <a:t>VI</a:t>
            </a:r>
            <a:r>
              <a:rPr lang="ja-JP" altLang="en-US" b="1" dirty="0"/>
              <a:t>　結論</a:t>
            </a:r>
            <a:r>
              <a:rPr lang="ja-JP" altLang="en-US" b="1" dirty="0" err="1"/>
              <a:t>ー</a:t>
            </a:r>
            <a:r>
              <a:rPr lang="ja-JP" altLang="en-US" b="1" dirty="0"/>
              <a:t>賃上げへの改善策</a:t>
            </a:r>
            <a:endParaRPr lang="en-US" altLang="ja-JP" b="1" dirty="0"/>
          </a:p>
          <a:p>
            <a:pPr marL="0" indent="0">
              <a:buNone/>
            </a:pPr>
            <a:endParaRPr kumimoji="1" lang="ja-JP" altLang="en-US" b="1"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2</a:t>
            </a:fld>
            <a:endParaRPr kumimoji="1" lang="ja-JP" altLang="en-US"/>
          </a:p>
        </p:txBody>
      </p:sp>
    </p:spTree>
    <p:extLst>
      <p:ext uri="{BB962C8B-B14F-4D97-AF65-F5344CB8AC3E}">
        <p14:creationId xmlns:p14="http://schemas.microsoft.com/office/powerpoint/2010/main" val="373585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a:t>
            </a:r>
            <a:r>
              <a:rPr lang="en-US" altLang="ja-JP" b="1" dirty="0"/>
              <a:t> JILPT 2006</a:t>
            </a:r>
            <a:r>
              <a:rPr lang="ja-JP" altLang="ja-JP" b="1" dirty="0"/>
              <a:t>年調査】</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10215267"/>
              </p:ext>
            </p:extLst>
          </p:nvPr>
        </p:nvGraphicFramePr>
        <p:xfrm>
          <a:off x="1191491" y="1514765"/>
          <a:ext cx="10162309" cy="461818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2153433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274042"/>
          </a:xfrm>
        </p:spPr>
        <p:txBody>
          <a:bodyPr>
            <a:normAutofit fontScale="90000"/>
          </a:bodyPr>
          <a:lstStyle/>
          <a:p>
            <a:r>
              <a:rPr kumimoji="1" lang="en-US" altLang="ja-JP" dirty="0"/>
              <a:t>【JILPT 2012</a:t>
            </a:r>
            <a:r>
              <a:rPr kumimoji="1" lang="ja-JP" altLang="en-US" dirty="0"/>
              <a:t>年調査</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21</a:t>
            </a:fld>
            <a:endParaRPr lang="ja-JP" altLang="en-US">
              <a:solidFill>
                <a:prstClr val="black">
                  <a:tint val="75000"/>
                </a:prstClr>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4363906"/>
              </p:ext>
            </p:extLst>
          </p:nvPr>
        </p:nvGraphicFramePr>
        <p:xfrm>
          <a:off x="1981200" y="548681"/>
          <a:ext cx="8875222" cy="55774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416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346050"/>
          </a:xfrm>
        </p:spPr>
        <p:txBody>
          <a:bodyPr>
            <a:normAutofit fontScale="90000"/>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22</a:t>
            </a:fld>
            <a:endParaRPr lang="ja-JP" altLang="en-US">
              <a:solidFill>
                <a:prstClr val="black">
                  <a:tint val="75000"/>
                </a:prstClr>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773887177"/>
              </p:ext>
            </p:extLst>
          </p:nvPr>
        </p:nvGraphicFramePr>
        <p:xfrm>
          <a:off x="1991544" y="476673"/>
          <a:ext cx="8229600" cy="6182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1908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391333"/>
          </a:xfrm>
        </p:spPr>
        <p:txBody>
          <a:bodyPr>
            <a:normAutofit fontScale="90000"/>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23</a:t>
            </a:fld>
            <a:endParaRPr lang="ja-JP" altLang="en-US">
              <a:solidFill>
                <a:prstClr val="black">
                  <a:tint val="75000"/>
                </a:prstClr>
              </a:solidFill>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237472110"/>
              </p:ext>
            </p:extLst>
          </p:nvPr>
        </p:nvGraphicFramePr>
        <p:xfrm>
          <a:off x="838200" y="756459"/>
          <a:ext cx="10515599" cy="5685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29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32650"/>
          </a:xfrm>
        </p:spPr>
        <p:txBody>
          <a:bodyPr>
            <a:normAutofit fontScale="90000"/>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08A3726-56F4-4C5B-A991-8B3CB4A79CF6}" type="slidenum">
              <a:rPr kumimoji="1" lang="ja-JP" altLang="en-US" smtClean="0"/>
              <a:t>24</a:t>
            </a:fld>
            <a:endParaRPr kumimoji="1" lang="ja-JP" altLang="en-US"/>
          </a:p>
        </p:txBody>
      </p:sp>
      <p:graphicFrame>
        <p:nvGraphicFramePr>
          <p:cNvPr id="5" name="コンテンツ プレースホルダー 4"/>
          <p:cNvGraphicFramePr>
            <a:graphicFrameLocks noGrp="1"/>
          </p:cNvGraphicFramePr>
          <p:nvPr>
            <p:ph idx="1"/>
          </p:nvPr>
        </p:nvGraphicFramePr>
        <p:xfrm>
          <a:off x="838200" y="1064029"/>
          <a:ext cx="10515600" cy="5112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9311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9244" y="116631"/>
            <a:ext cx="10514556" cy="6342357"/>
          </a:xfrm>
        </p:spPr>
        <p:txBody>
          <a:bodyPr>
            <a:normAutofit fontScale="25000" lnSpcReduction="20000"/>
          </a:bodyPr>
          <a:lstStyle/>
          <a:p>
            <a:pPr marL="0" marR="609600" indent="0" algn="just">
              <a:buNone/>
            </a:pPr>
            <a:endParaRPr lang="en-US" altLang="ja-JP" sz="2300" kern="100" dirty="0">
              <a:solidFill>
                <a:prstClr val="black"/>
              </a:solidFill>
              <a:latin typeface="Century"/>
              <a:ea typeface="ＭＳ 明朝"/>
              <a:cs typeface="Times New Roman"/>
            </a:endParaRPr>
          </a:p>
          <a:p>
            <a:pPr marL="0" marR="609600" indent="0" algn="just">
              <a:buNone/>
            </a:pPr>
            <a:endParaRPr lang="ja-JP" altLang="ja-JP" sz="6400" kern="100" dirty="0">
              <a:solidFill>
                <a:prstClr val="black"/>
              </a:solidFill>
              <a:latin typeface="Century"/>
              <a:ea typeface="ＭＳ 明朝"/>
              <a:cs typeface="Times New Roman"/>
            </a:endParaRPr>
          </a:p>
          <a:p>
            <a:pPr marL="0" marR="609600" indent="0" algn="just">
              <a:buNone/>
            </a:pPr>
            <a:r>
              <a:rPr lang="en-US" altLang="ja-JP" sz="6400" b="1" kern="100" dirty="0">
                <a:solidFill>
                  <a:prstClr val="black"/>
                </a:solidFill>
                <a:latin typeface="Century"/>
                <a:ea typeface="ＭＳ 明朝"/>
                <a:cs typeface="Times New Roman"/>
              </a:rPr>
              <a:t>2. </a:t>
            </a:r>
            <a:r>
              <a:rPr lang="ja-JP" altLang="en-US" sz="6400" b="1" kern="100" dirty="0">
                <a:solidFill>
                  <a:prstClr val="black"/>
                </a:solidFill>
                <a:latin typeface="Century"/>
                <a:ea typeface="ＭＳ 明朝"/>
                <a:cs typeface="Times New Roman"/>
              </a:rPr>
              <a:t>ヒアリング調査の結果：労使コミュニケーションの経営資源性</a:t>
            </a:r>
            <a:endParaRPr lang="en-US" altLang="ja-JP" sz="6400" b="1" kern="100" dirty="0">
              <a:solidFill>
                <a:prstClr val="black"/>
              </a:solidFill>
              <a:latin typeface="Century"/>
              <a:ea typeface="ＭＳ 明朝"/>
              <a:cs typeface="Times New Roman"/>
            </a:endParaRPr>
          </a:p>
          <a:p>
            <a:pPr marL="0" marR="609600" indent="0" algn="just">
              <a:buNone/>
            </a:pPr>
            <a:endParaRPr lang="en-US" altLang="ja-JP" sz="4400" b="1" kern="100" dirty="0">
              <a:solidFill>
                <a:prstClr val="black"/>
              </a:solidFill>
              <a:latin typeface="Century"/>
              <a:ea typeface="ＭＳ 明朝"/>
              <a:cs typeface="Times New Roman"/>
            </a:endParaRPr>
          </a:p>
          <a:p>
            <a:pPr marL="0" marR="609600" indent="0" algn="just">
              <a:buNone/>
            </a:pPr>
            <a:r>
              <a:rPr lang="ja-JP" altLang="ja-JP" sz="6400" kern="100" dirty="0">
                <a:latin typeface="Century"/>
                <a:ea typeface="ＭＳ 明朝"/>
                <a:cs typeface="Times New Roman"/>
              </a:rPr>
              <a:t>①企業内効果（経営効果）</a:t>
            </a:r>
          </a:p>
          <a:p>
            <a:pPr marL="0" indent="0" algn="just">
              <a:buNone/>
            </a:pPr>
            <a:r>
              <a:rPr lang="ja-JP" altLang="en-US" sz="6400" kern="100" dirty="0">
                <a:latin typeface="Century"/>
                <a:ea typeface="ＭＳ 明朝"/>
                <a:cs typeface="Times New Roman"/>
              </a:rPr>
              <a:t>・</a:t>
            </a:r>
            <a:r>
              <a:rPr lang="ja-JP" altLang="ja-JP" sz="6400" kern="100" dirty="0">
                <a:latin typeface="Century"/>
                <a:ea typeface="ＭＳ 明朝"/>
                <a:cs typeface="Times New Roman"/>
              </a:rPr>
              <a:t>企業の持続的発展（従業員数の増加）：経営危機の経験が少ない、危機克服が早い</a:t>
            </a:r>
          </a:p>
          <a:p>
            <a:pPr marL="0" indent="0" algn="just">
              <a:buNone/>
            </a:pPr>
            <a:r>
              <a:rPr lang="ja-JP" altLang="en-US" sz="6400" kern="100" dirty="0">
                <a:latin typeface="Century"/>
                <a:ea typeface="ＭＳ 明朝"/>
                <a:cs typeface="Times New Roman"/>
              </a:rPr>
              <a:t>・</a:t>
            </a:r>
            <a:r>
              <a:rPr lang="ja-JP" altLang="ja-JP" sz="6400" kern="100" dirty="0">
                <a:latin typeface="Century"/>
                <a:ea typeface="ＭＳ 明朝"/>
                <a:cs typeface="Times New Roman"/>
              </a:rPr>
              <a:t>利益創出・収益体質の向上</a:t>
            </a:r>
          </a:p>
          <a:p>
            <a:pPr marL="0" indent="0" algn="just">
              <a:buNone/>
            </a:pPr>
            <a:r>
              <a:rPr lang="ja-JP" altLang="ja-JP" sz="6400" kern="100" dirty="0">
                <a:latin typeface="Century"/>
                <a:ea typeface="ＭＳ 明朝"/>
                <a:cs typeface="Times New Roman"/>
              </a:rPr>
              <a:t>・労働生産性の向上：従業員の高い協力度、やる気、能率、技能、チームワークの高さ</a:t>
            </a:r>
          </a:p>
          <a:p>
            <a:pPr marL="0" indent="0" algn="just">
              <a:buNone/>
            </a:pPr>
            <a:r>
              <a:rPr lang="ja-JP" altLang="ja-JP" sz="6400" kern="100" dirty="0">
                <a:latin typeface="Century"/>
                <a:ea typeface="ＭＳ 明朝"/>
                <a:cs typeface="Times New Roman"/>
              </a:rPr>
              <a:t>・対外環境適応力の向上：自主性発揮</a:t>
            </a:r>
          </a:p>
          <a:p>
            <a:pPr marL="0" indent="0" algn="just">
              <a:buNone/>
            </a:pPr>
            <a:r>
              <a:rPr lang="ja-JP" altLang="ja-JP" sz="6400" kern="100" dirty="0">
                <a:latin typeface="Century"/>
                <a:ea typeface="ＭＳ 明朝"/>
                <a:cs typeface="Times New Roman"/>
              </a:rPr>
              <a:t>・定着率の向上（離職率の低下）等数え切れないほど多い。</a:t>
            </a:r>
            <a:endParaRPr lang="en-US" altLang="ja-JP" sz="6400" kern="100" dirty="0">
              <a:latin typeface="Century"/>
              <a:ea typeface="ＭＳ 明朝"/>
              <a:cs typeface="Times New Roman"/>
            </a:endParaRPr>
          </a:p>
          <a:p>
            <a:pPr marL="0" indent="0" algn="just">
              <a:buNone/>
            </a:pPr>
            <a:endParaRPr lang="en-US" altLang="ja-JP" sz="6400" kern="100" dirty="0">
              <a:latin typeface="Century"/>
              <a:ea typeface="ＭＳ 明朝"/>
              <a:cs typeface="Times New Roman"/>
            </a:endParaRPr>
          </a:p>
          <a:p>
            <a:pPr marL="0" indent="0" algn="just">
              <a:buNone/>
            </a:pPr>
            <a:r>
              <a:rPr lang="ja-JP" altLang="ja-JP" sz="6400" kern="100" dirty="0">
                <a:latin typeface="Century"/>
                <a:ea typeface="ＭＳ 明朝"/>
                <a:cs typeface="Times New Roman"/>
              </a:rPr>
              <a:t>②労働者効果（自己実現）</a:t>
            </a:r>
          </a:p>
          <a:p>
            <a:pPr marL="0" indent="0" algn="just">
              <a:buNone/>
            </a:pPr>
            <a:r>
              <a:rPr lang="ja-JP" altLang="ja-JP" sz="6400" kern="100" dirty="0">
                <a:latin typeface="Century"/>
                <a:ea typeface="ＭＳ 明朝"/>
                <a:cs typeface="Times New Roman"/>
              </a:rPr>
              <a:t>・マズローの人間欲求段階説で最上位の欲求＝自己実現（自己能力・可能性の最大限発揮）</a:t>
            </a:r>
          </a:p>
          <a:p>
            <a:pPr marL="0" indent="0" algn="just">
              <a:buNone/>
            </a:pPr>
            <a:r>
              <a:rPr lang="ja-JP" altLang="ja-JP" sz="6400" kern="100" dirty="0">
                <a:latin typeface="Century"/>
                <a:ea typeface="ＭＳ 明朝"/>
                <a:cs typeface="Times New Roman"/>
              </a:rPr>
              <a:t>・労働者が、使用者の指揮・命令に受動的ではなく能動的に従うことで自己実現の達成</a:t>
            </a:r>
          </a:p>
          <a:p>
            <a:pPr marL="0" indent="0" algn="just">
              <a:buNone/>
            </a:pPr>
            <a:r>
              <a:rPr lang="ja-JP" altLang="ja-JP" sz="6400" kern="100" dirty="0">
                <a:latin typeface="Century"/>
                <a:ea typeface="ＭＳ 明朝"/>
                <a:cs typeface="Times New Roman"/>
              </a:rPr>
              <a:t>・中小企業家同友会の</a:t>
            </a:r>
            <a:r>
              <a:rPr lang="en-US" altLang="ja-JP" sz="6400" kern="100" dirty="0">
                <a:latin typeface="Century"/>
                <a:ea typeface="ＭＳ 明朝"/>
                <a:cs typeface="Times New Roman"/>
              </a:rPr>
              <a:t>14</a:t>
            </a:r>
            <a:r>
              <a:rPr lang="ja-JP" altLang="ja-JP" sz="6400" kern="100" dirty="0">
                <a:latin typeface="Century"/>
                <a:ea typeface="ＭＳ 明朝"/>
                <a:cs typeface="Times New Roman"/>
              </a:rPr>
              <a:t>社すべてに見られる。経営指針書の中に社員の自己実現につながる内容が明記。また、実際の経営でもそれを重視している。</a:t>
            </a:r>
            <a:endParaRPr lang="en-US" altLang="ja-JP" sz="6400" kern="100" dirty="0">
              <a:latin typeface="Century"/>
              <a:ea typeface="ＭＳ 明朝"/>
              <a:cs typeface="Times New Roman"/>
            </a:endParaRPr>
          </a:p>
          <a:p>
            <a:pPr marL="0" indent="0" algn="just">
              <a:buNone/>
            </a:pPr>
            <a:endParaRPr lang="en-US" altLang="ja-JP" sz="6400" kern="100" dirty="0">
              <a:latin typeface="Century"/>
              <a:ea typeface="ＭＳ 明朝"/>
              <a:cs typeface="Times New Roman"/>
            </a:endParaRPr>
          </a:p>
          <a:p>
            <a:pPr marL="0" indent="0" algn="just">
              <a:buNone/>
            </a:pPr>
            <a:r>
              <a:rPr lang="ja-JP" altLang="ja-JP" sz="6400" kern="100" dirty="0">
                <a:latin typeface="Century"/>
                <a:ea typeface="ＭＳ 明朝"/>
                <a:cs typeface="Times New Roman"/>
              </a:rPr>
              <a:t>③企業外効果（社会的資源性）</a:t>
            </a:r>
            <a:endParaRPr lang="en-US" altLang="ja-JP" sz="6400" kern="100" dirty="0">
              <a:latin typeface="Century"/>
              <a:ea typeface="ＭＳ 明朝"/>
              <a:cs typeface="Times New Roman"/>
            </a:endParaRPr>
          </a:p>
          <a:p>
            <a:pPr marL="0" indent="0" algn="just">
              <a:buNone/>
            </a:pPr>
            <a:r>
              <a:rPr lang="ja-JP" altLang="ja-JP" sz="6400" kern="100" dirty="0">
                <a:latin typeface="Century"/>
                <a:ea typeface="ＭＳ 明朝"/>
                <a:cs typeface="Times New Roman"/>
              </a:rPr>
              <a:t>・人材育成：生活保護などの福祉の対象者になりかねない者を育て上げる</a:t>
            </a:r>
          </a:p>
          <a:p>
            <a:pPr marL="0" indent="0" algn="just">
              <a:buNone/>
            </a:pPr>
            <a:r>
              <a:rPr lang="ja-JP" altLang="ja-JP" sz="6400" kern="100" dirty="0">
                <a:latin typeface="Century"/>
                <a:ea typeface="ＭＳ 明朝"/>
                <a:cs typeface="Times New Roman"/>
              </a:rPr>
              <a:t>・ワーク・ライフ・バランスの推進・少子化問題の解消</a:t>
            </a:r>
          </a:p>
          <a:p>
            <a:pPr marL="0" indent="0" algn="just">
              <a:buNone/>
            </a:pPr>
            <a:r>
              <a:rPr lang="ja-JP" altLang="ja-JP" sz="6400" kern="100" dirty="0">
                <a:latin typeface="Century"/>
                <a:ea typeface="ＭＳ 明朝"/>
                <a:cs typeface="Times New Roman"/>
              </a:rPr>
              <a:t>・非正規労働者・雇用問題の解消：</a:t>
            </a:r>
            <a:endParaRPr lang="en-US" altLang="ja-JP" sz="6400" kern="100" dirty="0">
              <a:latin typeface="Century"/>
              <a:ea typeface="ＭＳ 明朝"/>
              <a:cs typeface="Times New Roman"/>
            </a:endParaRPr>
          </a:p>
          <a:p>
            <a:pPr indent="0" algn="just">
              <a:buNone/>
            </a:pPr>
            <a:r>
              <a:rPr lang="ja-JP" altLang="ja-JP" sz="6400" kern="100" dirty="0">
                <a:latin typeface="Century"/>
                <a:ea typeface="ＭＳ 明朝"/>
                <a:cs typeface="Times New Roman"/>
              </a:rPr>
              <a:t>―正社員への登用道が開かれており、能力向上に応じて処遇の向上を図る</a:t>
            </a:r>
          </a:p>
          <a:p>
            <a:pPr marL="0" indent="0" algn="just">
              <a:buNone/>
            </a:pPr>
            <a:r>
              <a:rPr lang="ja-JP" altLang="en-US" sz="6400" kern="100" dirty="0">
                <a:latin typeface="Century"/>
                <a:ea typeface="ＭＳ 明朝"/>
                <a:cs typeface="Times New Roman"/>
              </a:rPr>
              <a:t>　　</a:t>
            </a:r>
            <a:r>
              <a:rPr lang="ja-JP" altLang="ja-JP" sz="6400" kern="100" dirty="0">
                <a:latin typeface="Century"/>
                <a:ea typeface="ＭＳ 明朝"/>
                <a:cs typeface="Times New Roman"/>
              </a:rPr>
              <a:t>―地域雇用創出に無理をしてでも貢献する</a:t>
            </a:r>
          </a:p>
          <a:p>
            <a:pPr marL="0" indent="0">
              <a:buNone/>
            </a:pPr>
            <a:endParaRPr lang="ja-JP" altLang="en-US" sz="4900" dirty="0">
              <a:solidFill>
                <a:prstClr val="black"/>
              </a:solidFill>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892B5A9-23FA-4F82-82C7-D1F8BA0A7422}"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184040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15635"/>
            <a:ext cx="10515600" cy="831274"/>
          </a:xfrm>
        </p:spPr>
        <p:txBody>
          <a:bodyPr>
            <a:normAutofit fontScale="90000"/>
          </a:bodyPr>
          <a:lstStyle/>
          <a:p>
            <a:r>
              <a:rPr lang="en-US" altLang="ja-JP" sz="3600" kern="100" dirty="0">
                <a:latin typeface="Century"/>
                <a:ea typeface="ＭＳ 明朝"/>
                <a:cs typeface="Times New Roman"/>
              </a:rPr>
              <a:t>3.</a:t>
            </a:r>
            <a:r>
              <a:rPr lang="ja-JP" altLang="ja-JP" sz="3600" kern="100" dirty="0">
                <a:latin typeface="Century"/>
                <a:ea typeface="ＭＳ 明朝"/>
                <a:cs typeface="Times New Roman"/>
              </a:rPr>
              <a:t>労使コミュニケーションの基本要件・最大化要件</a:t>
            </a:r>
            <a:br>
              <a:rPr lang="en-US" altLang="ja-JP" kern="100" dirty="0">
                <a:latin typeface="Century"/>
                <a:ea typeface="ＭＳ 明朝"/>
                <a:cs typeface="Times New Roman"/>
              </a:rPr>
            </a:br>
            <a:endParaRPr kumimoji="1" lang="ja-JP" altLang="en-US" dirty="0"/>
          </a:p>
        </p:txBody>
      </p:sp>
      <p:sp>
        <p:nvSpPr>
          <p:cNvPr id="3" name="コンテンツ プレースホルダー 2"/>
          <p:cNvSpPr>
            <a:spLocks noGrp="1"/>
          </p:cNvSpPr>
          <p:nvPr>
            <p:ph idx="1"/>
          </p:nvPr>
        </p:nvSpPr>
        <p:spPr>
          <a:xfrm>
            <a:off x="1030777" y="1088967"/>
            <a:ext cx="10066713" cy="5037197"/>
          </a:xfrm>
        </p:spPr>
        <p:txBody>
          <a:bodyPr>
            <a:normAutofit/>
          </a:bodyPr>
          <a:lstStyle/>
          <a:p>
            <a:pPr marL="0" indent="0" algn="just">
              <a:buNone/>
            </a:pPr>
            <a:r>
              <a:rPr lang="en-US" altLang="ja-JP" sz="4000" kern="100" dirty="0">
                <a:latin typeface="Century"/>
                <a:ea typeface="ＭＳ 明朝"/>
                <a:cs typeface="Times New Roman"/>
              </a:rPr>
              <a:t>(1) </a:t>
            </a:r>
            <a:r>
              <a:rPr lang="ja-JP" altLang="ja-JP" sz="4000" kern="100" dirty="0">
                <a:latin typeface="Century"/>
                <a:ea typeface="ＭＳ 明朝"/>
                <a:cs typeface="Times New Roman"/>
              </a:rPr>
              <a:t>基本要件：３</a:t>
            </a:r>
            <a:r>
              <a:rPr lang="en-US" altLang="ja-JP" sz="4000" kern="100" dirty="0">
                <a:latin typeface="Century"/>
                <a:ea typeface="ＭＳ 明朝"/>
                <a:cs typeface="Times New Roman"/>
              </a:rPr>
              <a:t>K</a:t>
            </a:r>
            <a:r>
              <a:rPr lang="ja-JP" altLang="ja-JP" sz="4000" kern="100" dirty="0">
                <a:latin typeface="Century"/>
                <a:ea typeface="ＭＳ 明朝"/>
                <a:cs typeface="Times New Roman"/>
              </a:rPr>
              <a:t>２</a:t>
            </a:r>
            <a:r>
              <a:rPr lang="en-US" altLang="ja-JP" sz="4000" kern="100" dirty="0">
                <a:latin typeface="Century"/>
                <a:ea typeface="ＭＳ 明朝"/>
                <a:cs typeface="Times New Roman"/>
              </a:rPr>
              <a:t>S</a:t>
            </a:r>
            <a:endParaRPr lang="ja-JP" altLang="ja-JP" kern="100" dirty="0">
              <a:effectLst/>
              <a:latin typeface="Century"/>
              <a:ea typeface="ＭＳ 明朝"/>
              <a:cs typeface="Times New Roman"/>
            </a:endParaRPr>
          </a:p>
          <a:p>
            <a:pPr marL="0" indent="0" algn="just">
              <a:buNone/>
            </a:pPr>
            <a:r>
              <a:rPr lang="ja-JP" altLang="ja-JP" kern="100" dirty="0">
                <a:effectLst/>
                <a:latin typeface="Century"/>
                <a:ea typeface="ＭＳ 明朝"/>
                <a:cs typeface="Times New Roman"/>
              </a:rPr>
              <a:t>・社長の決断（</a:t>
            </a:r>
            <a:r>
              <a:rPr lang="en-US" altLang="ja-JP" kern="100" dirty="0" err="1">
                <a:effectLst/>
                <a:latin typeface="Century"/>
                <a:ea typeface="ＭＳ 明朝"/>
                <a:cs typeface="Times New Roman"/>
              </a:rPr>
              <a:t>Ketsudan</a:t>
            </a:r>
            <a:r>
              <a:rPr lang="ja-JP" altLang="ja-JP" kern="100" dirty="0">
                <a:effectLst/>
                <a:latin typeface="Century"/>
                <a:ea typeface="ＭＳ 明朝"/>
                <a:cs typeface="Times New Roman"/>
              </a:rPr>
              <a:t>）</a:t>
            </a:r>
          </a:p>
          <a:p>
            <a:pPr marL="0" indent="0" algn="just">
              <a:buNone/>
            </a:pPr>
            <a:r>
              <a:rPr lang="ja-JP" altLang="ja-JP" kern="100" dirty="0">
                <a:effectLst/>
                <a:latin typeface="Century"/>
                <a:ea typeface="ＭＳ 明朝"/>
                <a:cs typeface="Times New Roman"/>
              </a:rPr>
              <a:t>・経営情報の完全公開（</a:t>
            </a:r>
            <a:r>
              <a:rPr lang="en-US" altLang="ja-JP" kern="100" dirty="0" err="1">
                <a:effectLst/>
                <a:latin typeface="Century"/>
                <a:ea typeface="ＭＳ 明朝"/>
                <a:cs typeface="Times New Roman"/>
              </a:rPr>
              <a:t>Koukai</a:t>
            </a:r>
            <a:r>
              <a:rPr lang="ja-JP" altLang="ja-JP" kern="100" dirty="0">
                <a:effectLst/>
                <a:latin typeface="Century"/>
                <a:ea typeface="ＭＳ 明朝"/>
                <a:cs typeface="Times New Roman"/>
              </a:rPr>
              <a:t>）</a:t>
            </a:r>
          </a:p>
          <a:p>
            <a:pPr marL="0" indent="0" algn="just">
              <a:buNone/>
            </a:pPr>
            <a:r>
              <a:rPr lang="ja-JP" altLang="ja-JP" kern="100" dirty="0">
                <a:effectLst/>
                <a:latin typeface="Century"/>
                <a:ea typeface="ＭＳ 明朝"/>
                <a:cs typeface="Times New Roman"/>
              </a:rPr>
              <a:t>・権限委譲（</a:t>
            </a:r>
            <a:r>
              <a:rPr lang="en-US" altLang="ja-JP" kern="100" dirty="0" err="1">
                <a:effectLst/>
                <a:latin typeface="Century"/>
                <a:ea typeface="ＭＳ 明朝"/>
                <a:cs typeface="Times New Roman"/>
              </a:rPr>
              <a:t>Kengenijou</a:t>
            </a:r>
            <a:r>
              <a:rPr lang="ja-JP" altLang="ja-JP" kern="100" dirty="0">
                <a:effectLst/>
                <a:latin typeface="Century"/>
                <a:ea typeface="ＭＳ 明朝"/>
                <a:cs typeface="Times New Roman"/>
              </a:rPr>
              <a:t>）</a:t>
            </a:r>
          </a:p>
          <a:p>
            <a:pPr marL="0" indent="0" algn="just">
              <a:buNone/>
            </a:pPr>
            <a:r>
              <a:rPr lang="ja-JP" altLang="ja-JP" kern="100" dirty="0">
                <a:effectLst/>
                <a:latin typeface="Century"/>
                <a:ea typeface="ＭＳ 明朝"/>
                <a:cs typeface="Times New Roman"/>
              </a:rPr>
              <a:t>・相互尊重（</a:t>
            </a:r>
            <a:r>
              <a:rPr lang="en-US" altLang="ja-JP" kern="100" dirty="0" err="1">
                <a:effectLst/>
                <a:latin typeface="Century"/>
                <a:ea typeface="ＭＳ 明朝"/>
                <a:cs typeface="Times New Roman"/>
              </a:rPr>
              <a:t>Sonchou</a:t>
            </a:r>
            <a:r>
              <a:rPr lang="ja-JP" altLang="ja-JP" kern="100" dirty="0">
                <a:effectLst/>
                <a:latin typeface="Century"/>
                <a:ea typeface="ＭＳ 明朝"/>
                <a:cs typeface="Times New Roman"/>
              </a:rPr>
              <a:t>）</a:t>
            </a:r>
          </a:p>
          <a:p>
            <a:pPr marL="0" indent="0" algn="just">
              <a:buNone/>
            </a:pPr>
            <a:r>
              <a:rPr lang="ja-JP" altLang="ja-JP" kern="100" dirty="0">
                <a:effectLst/>
                <a:latin typeface="Century"/>
                <a:ea typeface="ＭＳ 明朝"/>
                <a:cs typeface="Times New Roman"/>
              </a:rPr>
              <a:t>・相互信頼（</a:t>
            </a:r>
            <a:r>
              <a:rPr lang="en-US" altLang="ja-JP" kern="100" dirty="0" err="1">
                <a:effectLst/>
                <a:latin typeface="Century"/>
                <a:ea typeface="ＭＳ 明朝"/>
                <a:cs typeface="Times New Roman"/>
              </a:rPr>
              <a:t>Shinrai</a:t>
            </a:r>
            <a:r>
              <a:rPr lang="ja-JP" altLang="ja-JP" kern="100" dirty="0">
                <a:effectLst/>
                <a:latin typeface="Century"/>
                <a:ea typeface="ＭＳ 明朝"/>
                <a:cs typeface="Times New Roman"/>
              </a:rPr>
              <a:t>）</a:t>
            </a:r>
          </a:p>
          <a:p>
            <a:pPr marL="0" indent="0" algn="just">
              <a:buNone/>
            </a:pPr>
            <a:r>
              <a:rPr lang="ja-JP" altLang="ja-JP" kern="100" dirty="0">
                <a:effectLst/>
                <a:latin typeface="Century"/>
                <a:ea typeface="ＭＳ 明朝"/>
                <a:cs typeface="Times New Roman"/>
              </a:rPr>
              <a:t>＊労使関係の</a:t>
            </a:r>
            <a:r>
              <a:rPr lang="en-US" altLang="ja-JP" kern="100" dirty="0">
                <a:effectLst/>
                <a:latin typeface="Century"/>
                <a:ea typeface="ＭＳ 明朝"/>
                <a:cs typeface="Times New Roman"/>
              </a:rPr>
              <a:t>4</a:t>
            </a:r>
            <a:r>
              <a:rPr lang="ja-JP" altLang="ja-JP" kern="100" dirty="0">
                <a:effectLst/>
                <a:latin typeface="Century"/>
                <a:ea typeface="ＭＳ 明朝"/>
                <a:cs typeface="Times New Roman"/>
              </a:rPr>
              <a:t>共性（共存性、共感性、共育性、共創性）（労組存在企業、拙著『労使関係のフロンティアー労働組合の羅針盤</a:t>
            </a:r>
            <a:r>
              <a:rPr lang="ja-JP" altLang="ja-JP" kern="100" dirty="0" err="1">
                <a:effectLst/>
                <a:latin typeface="Century"/>
                <a:ea typeface="ＭＳ 明朝"/>
                <a:cs typeface="Times New Roman"/>
              </a:rPr>
              <a:t>ー</a:t>
            </a:r>
            <a:r>
              <a:rPr lang="ja-JP" altLang="ja-JP" kern="100" dirty="0">
                <a:effectLst/>
                <a:latin typeface="Century"/>
                <a:ea typeface="ＭＳ 明朝"/>
                <a:cs typeface="Times New Roman"/>
              </a:rPr>
              <a:t>』終章）</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892B5A9-23FA-4F82-82C7-D1F8BA0A7422}" type="slidenum">
              <a:rPr kumimoji="1" lang="ja-JP" altLang="en-US" smtClean="0"/>
              <a:t>26</a:t>
            </a:fld>
            <a:endParaRPr kumimoji="1" lang="ja-JP" altLang="en-US"/>
          </a:p>
        </p:txBody>
      </p:sp>
    </p:spTree>
    <p:extLst>
      <p:ext uri="{BB962C8B-B14F-4D97-AF65-F5344CB8AC3E}">
        <p14:creationId xmlns:p14="http://schemas.microsoft.com/office/powerpoint/2010/main" val="84262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98657"/>
          </a:xfrm>
        </p:spPr>
        <p:txBody>
          <a:bodyPr/>
          <a:lstStyle/>
          <a:p>
            <a:endParaRPr kumimoji="1" lang="ja-JP" altLang="en-US" dirty="0"/>
          </a:p>
        </p:txBody>
      </p:sp>
      <p:sp>
        <p:nvSpPr>
          <p:cNvPr id="3" name="コンテンツ プレースホルダー 2"/>
          <p:cNvSpPr>
            <a:spLocks noGrp="1"/>
          </p:cNvSpPr>
          <p:nvPr>
            <p:ph idx="1"/>
          </p:nvPr>
        </p:nvSpPr>
        <p:spPr>
          <a:xfrm>
            <a:off x="838200" y="1354975"/>
            <a:ext cx="10515600" cy="4821988"/>
          </a:xfrm>
        </p:spPr>
        <p:txBody>
          <a:bodyPr>
            <a:normAutofit lnSpcReduction="10000"/>
          </a:bodyPr>
          <a:lstStyle/>
          <a:p>
            <a:pPr marL="0" marR="609600" indent="0" algn="just">
              <a:buNone/>
            </a:pPr>
            <a:r>
              <a:rPr lang="en-US" altLang="ja-JP" sz="4000" kern="100" dirty="0">
                <a:latin typeface="Century"/>
                <a:ea typeface="ＭＳ 明朝"/>
                <a:cs typeface="Times New Roman"/>
              </a:rPr>
              <a:t>(2) </a:t>
            </a:r>
            <a:r>
              <a:rPr lang="ja-JP" altLang="ja-JP" sz="4000" kern="100" dirty="0">
                <a:latin typeface="Century"/>
                <a:ea typeface="ＭＳ 明朝"/>
                <a:cs typeface="Times New Roman"/>
              </a:rPr>
              <a:t>労使コミュニケーションの最大化要件</a:t>
            </a:r>
            <a:endParaRPr lang="en-US" altLang="ja-JP" kern="100" dirty="0">
              <a:latin typeface="Century"/>
              <a:ea typeface="ＭＳ 明朝"/>
              <a:cs typeface="Times New Roman"/>
            </a:endParaRPr>
          </a:p>
          <a:p>
            <a:pPr marL="0" marR="609600" indent="0" algn="just">
              <a:buNone/>
            </a:pPr>
            <a:r>
              <a:rPr lang="ja-JP" altLang="ja-JP" kern="0" dirty="0">
                <a:effectLst/>
                <a:latin typeface="Century"/>
                <a:ea typeface="ＭＳ 明朝"/>
                <a:cs typeface="ＭＳ Ｐゴシック"/>
              </a:rPr>
              <a:t>・経営者の半労働者化：</a:t>
            </a:r>
            <a:r>
              <a:rPr lang="ja-JP" altLang="ja-JP" dirty="0">
                <a:solidFill>
                  <a:srgbClr val="000000"/>
                </a:solidFill>
                <a:latin typeface="Century"/>
                <a:ea typeface="ＭＳ 明朝"/>
                <a:cs typeface="ＭＳ Ｐゴシック"/>
              </a:rPr>
              <a:t>日課、報酬等の公開、従業員からチェックを受ける。社員に甘えない、社長が労働者代表の役割を兼任する。</a:t>
            </a:r>
            <a:endParaRPr lang="en-US" altLang="ja-JP" kern="100" dirty="0">
              <a:latin typeface="Century"/>
              <a:ea typeface="ＭＳ 明朝"/>
              <a:cs typeface="Times New Roman"/>
            </a:endParaRPr>
          </a:p>
          <a:p>
            <a:pPr marL="0" marR="609600" indent="0" algn="just">
              <a:buNone/>
            </a:pPr>
            <a:r>
              <a:rPr lang="ja-JP" altLang="ja-JP" kern="0" dirty="0">
                <a:effectLst/>
                <a:latin typeface="Century"/>
                <a:ea typeface="ＭＳ 明朝"/>
                <a:cs typeface="ＭＳ Ｐゴシック"/>
              </a:rPr>
              <a:t>・労働者の半経営者化：</a:t>
            </a:r>
            <a:r>
              <a:rPr lang="ja-JP" altLang="ja-JP" dirty="0">
                <a:solidFill>
                  <a:srgbClr val="000000"/>
                </a:solidFill>
                <a:latin typeface="Century"/>
                <a:ea typeface="ＭＳ 明朝"/>
                <a:cs typeface="ＭＳ Ｐゴシック"/>
              </a:rPr>
              <a:t>短期的に個人の処遇よりは長期的に会社全体の状況・利益を優先する。「会社全体のことを考える社員がちらほら増えてきた」、「大体会社のこともわかってきだしたら、あまり給料を社員にばらまいて会社がつぶれてしまっても一番困る」</a:t>
            </a:r>
            <a:endParaRPr lang="ja-JP" altLang="ja-JP" kern="100" dirty="0">
              <a:effectLst/>
              <a:latin typeface="Century"/>
              <a:ea typeface="ＭＳ 明朝"/>
              <a:cs typeface="Times New Roman"/>
            </a:endParaRPr>
          </a:p>
          <a:p>
            <a:pPr marL="0" marR="609600" indent="0" algn="just">
              <a:buNone/>
            </a:pPr>
            <a:r>
              <a:rPr lang="ja-JP" altLang="en-US" dirty="0">
                <a:solidFill>
                  <a:srgbClr val="000000"/>
                </a:solidFill>
                <a:latin typeface="Century"/>
                <a:ea typeface="ＭＳ 明朝"/>
                <a:cs typeface="Times New Roman"/>
              </a:rPr>
              <a:t>→</a:t>
            </a:r>
            <a:r>
              <a:rPr lang="ja-JP" altLang="ja-JP" dirty="0">
                <a:solidFill>
                  <a:srgbClr val="000000"/>
                </a:solidFill>
                <a:latin typeface="Century"/>
                <a:ea typeface="ＭＳ 明朝"/>
                <a:cs typeface="Times New Roman"/>
              </a:rPr>
              <a:t>会社の利益＝自分たちの利益、</a:t>
            </a:r>
            <a:r>
              <a:rPr lang="ja-JP" altLang="en-US" dirty="0">
                <a:solidFill>
                  <a:srgbClr val="000000"/>
                </a:solidFill>
                <a:latin typeface="Century"/>
                <a:ea typeface="ＭＳ 明朝"/>
                <a:cs typeface="Times New Roman"/>
              </a:rPr>
              <a:t>会社との一体感、</a:t>
            </a:r>
            <a:r>
              <a:rPr lang="ja-JP" altLang="ja-JP" dirty="0">
                <a:solidFill>
                  <a:srgbClr val="000000"/>
                </a:solidFill>
                <a:latin typeface="Century"/>
                <a:ea typeface="ＭＳ 明朝"/>
                <a:cs typeface="Times New Roman"/>
              </a:rPr>
              <a:t>多くの付加価値の創出</a:t>
            </a:r>
            <a:r>
              <a:rPr lang="ja-JP" altLang="en-US" dirty="0">
                <a:solidFill>
                  <a:srgbClr val="000000"/>
                </a:solidFill>
                <a:latin typeface="Century"/>
                <a:ea typeface="ＭＳ 明朝"/>
                <a:cs typeface="Times New Roman"/>
              </a:rPr>
              <a:t>、一輪駆動車→</a:t>
            </a:r>
            <a:r>
              <a:rPr lang="en-US" altLang="ja-JP" dirty="0">
                <a:solidFill>
                  <a:srgbClr val="000000"/>
                </a:solidFill>
                <a:latin typeface="Century"/>
                <a:ea typeface="ＭＳ 明朝"/>
                <a:cs typeface="Times New Roman"/>
              </a:rPr>
              <a:t>4</a:t>
            </a:r>
            <a:r>
              <a:rPr lang="ja-JP" altLang="en-US" dirty="0">
                <a:solidFill>
                  <a:srgbClr val="000000"/>
                </a:solidFill>
                <a:latin typeface="Century"/>
                <a:ea typeface="ＭＳ 明朝"/>
                <a:cs typeface="Times New Roman"/>
              </a:rPr>
              <a:t>輪駆動車へ</a:t>
            </a:r>
            <a:endParaRPr lang="ja-JP" altLang="ja-JP" kern="100" dirty="0">
              <a:effectLst/>
              <a:latin typeface="Century"/>
              <a:ea typeface="ＭＳ 明朝"/>
              <a:cs typeface="Times New Roman"/>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1892B5A9-23FA-4F82-82C7-D1F8BA0A7422}" type="slidenum">
              <a:rPr kumimoji="1" lang="ja-JP" altLang="en-US" smtClean="0"/>
              <a:t>27</a:t>
            </a:fld>
            <a:endParaRPr kumimoji="1" lang="ja-JP" altLang="en-US"/>
          </a:p>
        </p:txBody>
      </p:sp>
    </p:spTree>
    <p:extLst>
      <p:ext uri="{BB962C8B-B14F-4D97-AF65-F5344CB8AC3E}">
        <p14:creationId xmlns:p14="http://schemas.microsoft.com/office/powerpoint/2010/main" val="346979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37198"/>
          </a:xfrm>
        </p:spPr>
        <p:txBody>
          <a:bodyPr>
            <a:normAutofit/>
          </a:bodyPr>
          <a:lstStyle/>
          <a:p>
            <a:r>
              <a:rPr lang="en-US" altLang="ja-JP" sz="3600" b="1" dirty="0"/>
              <a:t>IV</a:t>
            </a:r>
            <a:r>
              <a:rPr lang="ja-JP" altLang="en-US" sz="3600" b="1" dirty="0"/>
              <a:t>　韓国の労使協議制と労働運動</a:t>
            </a:r>
            <a:endParaRPr kumimoji="1" lang="ja-JP" altLang="en-US" sz="3600" b="1" dirty="0"/>
          </a:p>
        </p:txBody>
      </p:sp>
      <p:sp>
        <p:nvSpPr>
          <p:cNvPr id="3" name="コンテンツ プレースホルダー 2"/>
          <p:cNvSpPr>
            <a:spLocks noGrp="1"/>
          </p:cNvSpPr>
          <p:nvPr>
            <p:ph idx="1"/>
          </p:nvPr>
        </p:nvSpPr>
        <p:spPr>
          <a:xfrm>
            <a:off x="838200" y="1002323"/>
            <a:ext cx="10515600" cy="5719152"/>
          </a:xfrm>
        </p:spPr>
        <p:txBody>
          <a:bodyPr>
            <a:normAutofit fontScale="55000" lnSpcReduction="20000"/>
          </a:bodyPr>
          <a:lstStyle/>
          <a:p>
            <a:pPr marL="0" indent="0">
              <a:buNone/>
            </a:pPr>
            <a:r>
              <a:rPr kumimoji="1" lang="ja-JP" altLang="en-US" sz="4000" dirty="0"/>
              <a:t>・</a:t>
            </a:r>
            <a:r>
              <a:rPr kumimoji="1" lang="en-US" altLang="ja-JP" sz="4000" dirty="0"/>
              <a:t>1980</a:t>
            </a:r>
            <a:r>
              <a:rPr kumimoji="1" lang="ja-JP" altLang="en-US" sz="4000" dirty="0"/>
              <a:t>年「労使協議会法」→</a:t>
            </a:r>
            <a:r>
              <a:rPr kumimoji="1" lang="en-US" altLang="ja-JP" sz="4000" dirty="0"/>
              <a:t>199</a:t>
            </a:r>
            <a:r>
              <a:rPr kumimoji="1" lang="en-US" altLang="ko-KR" sz="4000" dirty="0"/>
              <a:t>7</a:t>
            </a:r>
            <a:r>
              <a:rPr kumimoji="1" lang="ja-JP" altLang="en-US" sz="4000" dirty="0"/>
              <a:t>年現行法</a:t>
            </a:r>
            <a:r>
              <a:rPr lang="ja-JP" altLang="ja-JP" sz="4000" b="1" dirty="0"/>
              <a:t>【勤労者参与および協力増進に関する法律</a:t>
            </a:r>
            <a:r>
              <a:rPr lang="ja-JP" altLang="en-US" sz="4000" b="1" dirty="0"/>
              <a:t>（</a:t>
            </a:r>
            <a:r>
              <a:rPr lang="en-US" altLang="ja-JP" sz="4000" b="1" dirty="0"/>
              <a:t>勤</a:t>
            </a:r>
            <a:r>
              <a:rPr lang="ja-JP" altLang="en-US" sz="4000" b="1" dirty="0"/>
              <a:t>参法）</a:t>
            </a:r>
            <a:r>
              <a:rPr lang="ja-JP" altLang="ja-JP" sz="4000" b="1" dirty="0"/>
              <a:t>】</a:t>
            </a:r>
            <a:r>
              <a:rPr kumimoji="1" lang="ja-JP" altLang="en-US" sz="4000" dirty="0"/>
              <a:t>へ</a:t>
            </a:r>
            <a:endParaRPr kumimoji="1" lang="en-US" altLang="ja-JP" sz="4000" dirty="0"/>
          </a:p>
          <a:p>
            <a:pPr marL="0" indent="0">
              <a:buNone/>
            </a:pPr>
            <a:r>
              <a:rPr kumimoji="1" lang="ja-JP" altLang="en-US" sz="4000" dirty="0"/>
              <a:t>・設置基準：</a:t>
            </a:r>
            <a:r>
              <a:rPr kumimoji="1" lang="en-US" altLang="ja-JP" sz="4000" dirty="0"/>
              <a:t>30</a:t>
            </a:r>
            <a:r>
              <a:rPr kumimoji="1" lang="ja-JP" altLang="en-US" sz="4000" dirty="0"/>
              <a:t>人以上の企業・事業所</a:t>
            </a:r>
            <a:endParaRPr kumimoji="1" lang="en-US" altLang="ja-JP" sz="4000" dirty="0"/>
          </a:p>
          <a:p>
            <a:pPr marL="0" indent="0">
              <a:buNone/>
            </a:pPr>
            <a:r>
              <a:rPr kumimoji="1" lang="ja-JP" altLang="en-US" sz="4000" dirty="0"/>
              <a:t>・</a:t>
            </a:r>
            <a:r>
              <a:rPr lang="ja-JP" altLang="ja-JP" sz="4000" dirty="0"/>
              <a:t>労働者</a:t>
            </a:r>
            <a:r>
              <a:rPr lang="ja-JP" altLang="en-US" sz="4000" dirty="0"/>
              <a:t>代表選出：</a:t>
            </a:r>
            <a:r>
              <a:rPr lang="ja-JP" altLang="ja-JP" sz="4000" dirty="0"/>
              <a:t>直接・秘密・無記名投票</a:t>
            </a:r>
            <a:endParaRPr lang="en-US" altLang="ja-JP" sz="4000" dirty="0"/>
          </a:p>
          <a:p>
            <a:pPr marL="0" indent="0">
              <a:buNone/>
            </a:pPr>
            <a:r>
              <a:rPr lang="ja-JP" altLang="en-US" sz="4000" dirty="0"/>
              <a:t>・協議開催頻度：</a:t>
            </a:r>
            <a:r>
              <a:rPr lang="en-US" altLang="ja-JP" sz="4000" dirty="0"/>
              <a:t>3</a:t>
            </a:r>
            <a:r>
              <a:rPr lang="ja-JP" altLang="ja-JP" sz="4000" dirty="0"/>
              <a:t>か月ごとに定期的に協議会の会議の開催</a:t>
            </a:r>
            <a:endParaRPr lang="en-US" altLang="ja-JP" sz="4000" dirty="0"/>
          </a:p>
          <a:p>
            <a:pPr marL="0" indent="0">
              <a:buNone/>
            </a:pPr>
            <a:r>
              <a:rPr lang="ja-JP" altLang="en-US" sz="4000" dirty="0"/>
              <a:t>・履行確保措置：</a:t>
            </a:r>
            <a:r>
              <a:rPr lang="ja-JP" altLang="ja-JP" sz="4000" dirty="0"/>
              <a:t>罰則</a:t>
            </a:r>
          </a:p>
          <a:p>
            <a:pPr marL="0" indent="0">
              <a:buNone/>
            </a:pPr>
            <a:r>
              <a:rPr lang="ja-JP" altLang="en-US" sz="4000" dirty="0"/>
              <a:t>　</a:t>
            </a:r>
            <a:r>
              <a:rPr lang="ja-JP" altLang="ja-JP" sz="4000" dirty="0"/>
              <a:t>・</a:t>
            </a:r>
            <a:r>
              <a:rPr lang="en-US" altLang="ja-JP" sz="4000" dirty="0"/>
              <a:t>1000</a:t>
            </a:r>
            <a:r>
              <a:rPr lang="ja-JP" altLang="ja-JP" sz="4000" dirty="0"/>
              <a:t>万ウォン以下の罰金</a:t>
            </a:r>
          </a:p>
          <a:p>
            <a:pPr marL="0" indent="0">
              <a:buNone/>
            </a:pPr>
            <a:r>
              <a:rPr lang="ja-JP" altLang="en-US" sz="4000" dirty="0"/>
              <a:t>　</a:t>
            </a:r>
            <a:r>
              <a:rPr lang="ja-JP" altLang="ja-JP" sz="4000" dirty="0"/>
              <a:t>　－正当な事由なく協議会の設置の拒否・妨害者</a:t>
            </a:r>
          </a:p>
          <a:p>
            <a:pPr marL="0" indent="0">
              <a:buNone/>
            </a:pPr>
            <a:r>
              <a:rPr lang="ja-JP" altLang="en-US" sz="4000" dirty="0"/>
              <a:t>　</a:t>
            </a:r>
            <a:r>
              <a:rPr lang="ja-JP" altLang="ja-JP" sz="4000" dirty="0"/>
              <a:t>　－議決した事項を正当な事由なく不履行者</a:t>
            </a:r>
          </a:p>
          <a:p>
            <a:pPr marL="0" indent="0">
              <a:buNone/>
            </a:pPr>
            <a:r>
              <a:rPr lang="ja-JP" altLang="en-US" sz="4000" dirty="0"/>
              <a:t>　</a:t>
            </a:r>
            <a:r>
              <a:rPr lang="ja-JP" altLang="ja-JP" sz="4000" dirty="0"/>
              <a:t>　－任意仲裁決定内容を正当な事由なく不履行者</a:t>
            </a:r>
          </a:p>
          <a:p>
            <a:pPr marL="0" indent="0">
              <a:buNone/>
            </a:pPr>
            <a:r>
              <a:rPr lang="ja-JP" altLang="en-US" sz="4000" dirty="0"/>
              <a:t>　</a:t>
            </a:r>
            <a:r>
              <a:rPr lang="ja-JP" altLang="ja-JP" sz="4000" dirty="0"/>
              <a:t>・</a:t>
            </a:r>
            <a:r>
              <a:rPr lang="en-US" altLang="ja-JP" sz="4000" dirty="0"/>
              <a:t>500</a:t>
            </a:r>
            <a:r>
              <a:rPr lang="ja-JP" altLang="ja-JP" sz="4000" dirty="0"/>
              <a:t>万ウォン以下の罰金</a:t>
            </a:r>
          </a:p>
          <a:p>
            <a:pPr marL="0" indent="0">
              <a:buNone/>
            </a:pPr>
            <a:r>
              <a:rPr lang="ja-JP" altLang="en-US" sz="4000" dirty="0"/>
              <a:t>　</a:t>
            </a:r>
            <a:r>
              <a:rPr lang="ja-JP" altLang="ja-JP" sz="4000" dirty="0"/>
              <a:t>　－労働者委員に対する不利益取り扱いや選出の介入・妨害使用者</a:t>
            </a:r>
          </a:p>
          <a:p>
            <a:pPr marL="0" indent="0">
              <a:buNone/>
            </a:pPr>
            <a:r>
              <a:rPr lang="ja-JP" altLang="en-US" sz="4000" dirty="0"/>
              <a:t>　</a:t>
            </a:r>
            <a:r>
              <a:rPr lang="ja-JP" altLang="ja-JP" sz="4000" dirty="0"/>
              <a:t>　－報告事項関連の資料提出</a:t>
            </a:r>
            <a:r>
              <a:rPr lang="ja-JP" altLang="en-US" sz="4000" dirty="0"/>
              <a:t>要求</a:t>
            </a:r>
            <a:r>
              <a:rPr lang="ja-JP" altLang="ja-JP" sz="4000" dirty="0"/>
              <a:t>の不履行使用者等</a:t>
            </a:r>
          </a:p>
          <a:p>
            <a:pPr marL="0" indent="0">
              <a:buNone/>
            </a:pPr>
            <a:r>
              <a:rPr lang="ja-JP" altLang="en-US" sz="4000" dirty="0"/>
              <a:t>　・</a:t>
            </a:r>
            <a:r>
              <a:rPr lang="en-US" altLang="ja-JP" sz="4000" dirty="0"/>
              <a:t>200</a:t>
            </a:r>
            <a:r>
              <a:rPr lang="ja-JP" altLang="en-US" sz="4000" dirty="0"/>
              <a:t>万ウォン以下の罰金</a:t>
            </a:r>
            <a:endParaRPr lang="en-US" altLang="ja-JP" sz="4000" dirty="0"/>
          </a:p>
          <a:p>
            <a:pPr marL="0" indent="0">
              <a:buNone/>
            </a:pPr>
            <a:r>
              <a:rPr lang="ja-JP" altLang="en-US" sz="4000" dirty="0"/>
              <a:t>　　－定期開催違反</a:t>
            </a:r>
            <a:endParaRPr lang="en-US" altLang="ja-JP" sz="4000" dirty="0"/>
          </a:p>
          <a:p>
            <a:pPr marL="0" indent="0">
              <a:buNone/>
            </a:pPr>
            <a:r>
              <a:rPr lang="ja-JP" altLang="en-US" dirty="0"/>
              <a:t>　</a:t>
            </a:r>
            <a:endParaRPr lang="ja-JP" altLang="ja-JP" dirty="0"/>
          </a:p>
          <a:p>
            <a:pPr marL="0" indent="0">
              <a:buNone/>
            </a:pPr>
            <a:endParaRPr lang="ja-JP" altLang="ja-JP" dirty="0"/>
          </a:p>
          <a:p>
            <a:endParaRPr lang="ja-JP"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7D191225-B80C-4AC3-91E1-B7E57F3E552E}" type="slidenum">
              <a:rPr kumimoji="1" lang="ja-JP" altLang="en-US" smtClean="0"/>
              <a:t>28</a:t>
            </a:fld>
            <a:endParaRPr kumimoji="1" lang="ja-JP" altLang="en-US"/>
          </a:p>
        </p:txBody>
      </p:sp>
    </p:spTree>
    <p:extLst>
      <p:ext uri="{BB962C8B-B14F-4D97-AF65-F5344CB8AC3E}">
        <p14:creationId xmlns:p14="http://schemas.microsoft.com/office/powerpoint/2010/main" val="4508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73784"/>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831273"/>
            <a:ext cx="10515600" cy="5345690"/>
          </a:xfrm>
        </p:spPr>
        <p:txBody>
          <a:bodyPr>
            <a:normAutofit fontScale="92500" lnSpcReduction="10000"/>
          </a:bodyPr>
          <a:lstStyle/>
          <a:p>
            <a:pPr marL="45720" indent="0">
              <a:buNone/>
            </a:pPr>
            <a:r>
              <a:rPr lang="ja-JP" altLang="en-US" dirty="0"/>
              <a:t>→労使協議会の効果：「４つの性」確保と緊張感のある労使関係</a:t>
            </a:r>
            <a:endParaRPr lang="en-US" altLang="ja-JP" dirty="0"/>
          </a:p>
          <a:p>
            <a:pPr marL="45720" indent="0">
              <a:buNone/>
            </a:pPr>
            <a:r>
              <a:rPr lang="ja-JP" altLang="en-US" dirty="0"/>
              <a:t>　</a:t>
            </a:r>
            <a:r>
              <a:rPr lang="ja-JP" altLang="en-US" dirty="0" err="1"/>
              <a:t>ー</a:t>
            </a:r>
            <a:r>
              <a:rPr lang="ja-JP" altLang="en-US" dirty="0"/>
              <a:t>企業経営の</a:t>
            </a:r>
            <a:r>
              <a:rPr lang="ja-JP" altLang="en-US" b="1" dirty="0"/>
              <a:t>透明性</a:t>
            </a:r>
            <a:r>
              <a:rPr lang="ja-JP" altLang="en-US" dirty="0"/>
              <a:t>（四半期ごとの業績報告義務・資料要求）、労働者の</a:t>
            </a:r>
            <a:r>
              <a:rPr lang="ja-JP" altLang="en-US" b="1" dirty="0"/>
              <a:t>参加性</a:t>
            </a:r>
            <a:r>
              <a:rPr lang="ja-JP" altLang="en-US" dirty="0"/>
              <a:t>（協議会活動は勤務みなし、協議事項も事実上の合意）、</a:t>
            </a:r>
            <a:r>
              <a:rPr lang="ja-JP" altLang="en-US" b="1" dirty="0"/>
              <a:t>主体性</a:t>
            </a:r>
            <a:r>
              <a:rPr lang="ja-JP" altLang="en-US" dirty="0"/>
              <a:t>（労働者委員選出介入禁止・活動理由による不利益取扱い禁止、場所など便宜供与。利益・賃上げのための積極的な提案）、</a:t>
            </a:r>
            <a:r>
              <a:rPr lang="ja-JP" altLang="en-US" b="1" dirty="0"/>
              <a:t>納得性</a:t>
            </a:r>
            <a:r>
              <a:rPr lang="ja-JP" altLang="en-US" dirty="0"/>
              <a:t>の確保（本意による継続勤務・転職）</a:t>
            </a:r>
            <a:endParaRPr lang="en-US" altLang="ja-JP" dirty="0"/>
          </a:p>
          <a:p>
            <a:pPr marL="45720" indent="0">
              <a:buNone/>
            </a:pPr>
            <a:r>
              <a:rPr lang="ja-JP" altLang="en-US" dirty="0"/>
              <a:t>　→労使関係の対等性確保及び緊張感のある労使関係の中で、「動的安定」をダイナミックに展開し、企業発展と労働者の処遇改善を図る好循環へ</a:t>
            </a:r>
            <a:endParaRPr lang="en-US" altLang="ja-JP" dirty="0"/>
          </a:p>
          <a:p>
            <a:pPr marL="45720" indent="0">
              <a:buNone/>
            </a:pPr>
            <a:r>
              <a:rPr lang="ja-JP" altLang="en-US" dirty="0"/>
              <a:t>以上により、労働組合のない企業では、労使協議会が事実上の労使関係対等性の担い手。</a:t>
            </a:r>
            <a:endParaRPr lang="en-US" altLang="ja-JP" dirty="0"/>
          </a:p>
          <a:p>
            <a:pPr marL="45720" indent="0">
              <a:buNone/>
            </a:pPr>
            <a:endParaRPr lang="en-US" altLang="ja-JP" dirty="0"/>
          </a:p>
          <a:p>
            <a:pPr marL="45720" indent="0">
              <a:buNone/>
            </a:pPr>
            <a:r>
              <a:rPr lang="ja-JP" altLang="en-US" dirty="0"/>
              <a:t>労働政策研究・研修機構（</a:t>
            </a:r>
            <a:r>
              <a:rPr lang="en-US" altLang="ja-JP" dirty="0"/>
              <a:t>2021</a:t>
            </a:r>
            <a:r>
              <a:rPr lang="ja-JP" altLang="en-US" dirty="0"/>
              <a:t>）</a:t>
            </a:r>
            <a:r>
              <a:rPr lang="en-US" altLang="ja-JP" dirty="0"/>
              <a:t>『</a:t>
            </a:r>
            <a:r>
              <a:rPr lang="ja-JP" altLang="en-US" dirty="0"/>
              <a:t>韓国労使関係の新地平～労使協議会を中心に～</a:t>
            </a:r>
            <a:r>
              <a:rPr lang="en-US" altLang="ja-JP" dirty="0"/>
              <a:t>』</a:t>
            </a:r>
            <a:r>
              <a:rPr lang="ja-JP" altLang="en-US" dirty="0"/>
              <a:t>（中間報告）（執筆担当：呉）（</a:t>
            </a:r>
            <a:r>
              <a:rPr lang="en-US" altLang="ja-JP" dirty="0"/>
              <a:t>17</a:t>
            </a:r>
            <a:r>
              <a:rPr lang="ja-JP" altLang="en-US" dirty="0"/>
              <a:t>社の事例調査）</a:t>
            </a:r>
            <a:endParaRPr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29</a:t>
            </a:fld>
            <a:endParaRPr kumimoji="1" lang="ja-JP" altLang="en-US"/>
          </a:p>
        </p:txBody>
      </p:sp>
    </p:spTree>
    <p:extLst>
      <p:ext uri="{BB962C8B-B14F-4D97-AF65-F5344CB8AC3E}">
        <p14:creationId xmlns:p14="http://schemas.microsoft.com/office/powerpoint/2010/main" val="65991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0146"/>
            <a:ext cx="10515600" cy="596466"/>
          </a:xfrm>
        </p:spPr>
        <p:txBody>
          <a:bodyPr>
            <a:normAutofit fontScale="90000"/>
          </a:bodyPr>
          <a:lstStyle/>
          <a:p>
            <a:r>
              <a:rPr kumimoji="1" lang="en-US" altLang="ja-JP" b="1" dirty="0"/>
              <a:t>I </a:t>
            </a:r>
            <a:r>
              <a:rPr kumimoji="1" lang="ja-JP" altLang="en-US" b="1" dirty="0"/>
              <a:t>日本の賃金推移</a:t>
            </a:r>
          </a:p>
        </p:txBody>
      </p:sp>
      <p:sp>
        <p:nvSpPr>
          <p:cNvPr id="3" name="コンテンツ プレースホルダー 2"/>
          <p:cNvSpPr>
            <a:spLocks noGrp="1"/>
          </p:cNvSpPr>
          <p:nvPr>
            <p:ph idx="1"/>
          </p:nvPr>
        </p:nvSpPr>
        <p:spPr>
          <a:xfrm>
            <a:off x="838200" y="1015999"/>
            <a:ext cx="10515600" cy="5516686"/>
          </a:xfrm>
        </p:spPr>
        <p:txBody>
          <a:bodyPr>
            <a:normAutofit fontScale="92500" lnSpcReduction="10000"/>
          </a:bodyPr>
          <a:lstStyle/>
          <a:p>
            <a:pPr marL="0" indent="0">
              <a:buNone/>
            </a:pPr>
            <a:r>
              <a:rPr kumimoji="1" lang="ja-JP" altLang="en-US" dirty="0"/>
              <a:t>・日本の労働者</a:t>
            </a:r>
            <a:r>
              <a:rPr kumimoji="1" lang="en-US" altLang="ja-JP" dirty="0"/>
              <a:t>1</a:t>
            </a:r>
            <a:r>
              <a:rPr kumimoji="1" lang="ja-JP" altLang="en-US" dirty="0"/>
              <a:t>人当たり平均賃金は</a:t>
            </a:r>
            <a:r>
              <a:rPr kumimoji="1" lang="en-US" altLang="ja-JP" dirty="0"/>
              <a:t>1997</a:t>
            </a:r>
            <a:r>
              <a:rPr kumimoji="1" lang="ja-JP" altLang="en-US" dirty="0"/>
              <a:t>年、</a:t>
            </a:r>
            <a:r>
              <a:rPr kumimoji="1" lang="en-US" altLang="ja-JP" dirty="0"/>
              <a:t>421,384</a:t>
            </a:r>
            <a:r>
              <a:rPr kumimoji="1" lang="ja-JP" altLang="en-US" dirty="0"/>
              <a:t>円をピークにその後基本的に下がり続けてきて、</a:t>
            </a:r>
            <a:r>
              <a:rPr kumimoji="1" lang="en-US" altLang="ja-JP" dirty="0"/>
              <a:t>2019</a:t>
            </a:r>
            <a:r>
              <a:rPr kumimoji="1" lang="ja-JP" altLang="en-US" dirty="0"/>
              <a:t>年はピーク時の</a:t>
            </a:r>
            <a:r>
              <a:rPr kumimoji="1" lang="en-US" altLang="ja-JP" dirty="0"/>
              <a:t>88.1</a:t>
            </a:r>
            <a:r>
              <a:rPr kumimoji="1" lang="ja-JP" altLang="en-US" dirty="0"/>
              <a:t>％に過ぎない。</a:t>
            </a:r>
            <a:endParaRPr kumimoji="1" lang="en-US" altLang="ja-JP" dirty="0"/>
          </a:p>
          <a:p>
            <a:pPr marL="0" indent="0">
              <a:buNone/>
            </a:pPr>
            <a:r>
              <a:rPr kumimoji="1" lang="ja-JP" altLang="en-US" dirty="0"/>
              <a:t>・民間主要企業春季賃上げ額・率は、</a:t>
            </a:r>
            <a:r>
              <a:rPr kumimoji="1" lang="en-US" altLang="ja-JP" dirty="0"/>
              <a:t>1995</a:t>
            </a:r>
            <a:r>
              <a:rPr kumimoji="1" lang="ja-JP" altLang="en-US" dirty="0"/>
              <a:t>年以降、</a:t>
            </a:r>
            <a:r>
              <a:rPr kumimoji="1" lang="en-US" altLang="ja-JP" dirty="0"/>
              <a:t>1</a:t>
            </a:r>
            <a:r>
              <a:rPr kumimoji="1" lang="ja-JP" altLang="en-US" dirty="0"/>
              <a:t>万円・</a:t>
            </a:r>
            <a:r>
              <a:rPr kumimoji="1" lang="en-US" altLang="ja-JP" dirty="0"/>
              <a:t>3</a:t>
            </a:r>
            <a:r>
              <a:rPr kumimoji="1" lang="ja-JP" altLang="en-US" dirty="0"/>
              <a:t>％を一貫して下回っている。</a:t>
            </a:r>
            <a:endParaRPr kumimoji="1" lang="en-US" altLang="ja-JP" dirty="0"/>
          </a:p>
          <a:p>
            <a:pPr marL="0" indent="0">
              <a:buNone/>
            </a:pPr>
            <a:r>
              <a:rPr kumimoji="1" lang="ja-JP" altLang="en-US" dirty="0"/>
              <a:t>・賃上げ交渉力の</a:t>
            </a:r>
            <a:r>
              <a:rPr kumimoji="1" lang="en-US" altLang="ja-JP" dirty="0"/>
              <a:t>1</a:t>
            </a:r>
            <a:r>
              <a:rPr kumimoji="1" lang="ja-JP" altLang="en-US" dirty="0" err="1"/>
              <a:t>つで</a:t>
            </a:r>
            <a:r>
              <a:rPr kumimoji="1" lang="ja-JP" altLang="en-US" dirty="0"/>
              <a:t>ある労働争議の件数は</a:t>
            </a:r>
            <a:r>
              <a:rPr kumimoji="1" lang="en-US" altLang="ja-JP" dirty="0"/>
              <a:t>1975</a:t>
            </a:r>
            <a:r>
              <a:rPr kumimoji="1" lang="ja-JP" altLang="en-US" dirty="0"/>
              <a:t>年以降減り続けてきたが、</a:t>
            </a:r>
            <a:r>
              <a:rPr kumimoji="1" lang="en-US" altLang="ja-JP" dirty="0"/>
              <a:t>2000</a:t>
            </a:r>
            <a:r>
              <a:rPr kumimoji="1" lang="ja-JP" altLang="en-US" dirty="0"/>
              <a:t>年以降はいっそう減り、総争議件数は</a:t>
            </a:r>
            <a:r>
              <a:rPr kumimoji="1" lang="en-US" altLang="ja-JP" dirty="0"/>
              <a:t>3</a:t>
            </a:r>
            <a:r>
              <a:rPr kumimoji="1" lang="ja-JP" altLang="en-US" dirty="0"/>
              <a:t>桁台、半日以上の争議件数は２桁台に留まり、基本的に労働争議はないといって過言ではない。その理由は、「対立する案件がない」（</a:t>
            </a:r>
            <a:r>
              <a:rPr kumimoji="1" lang="en-US" altLang="ja-JP" dirty="0"/>
              <a:t>53.6</a:t>
            </a:r>
            <a:r>
              <a:rPr kumimoji="1" lang="ja-JP" altLang="en-US" dirty="0"/>
              <a:t>％）、「対立した案件があったが、話し合いで解決」（</a:t>
            </a:r>
            <a:r>
              <a:rPr kumimoji="1" lang="en-US" altLang="ja-JP" dirty="0"/>
              <a:t>38.5</a:t>
            </a:r>
            <a:r>
              <a:rPr kumimoji="1" lang="ja-JP" altLang="en-US" dirty="0"/>
              <a:t>）「労使関係悪化の懸念」（</a:t>
            </a:r>
            <a:r>
              <a:rPr kumimoji="1" lang="en-US" altLang="ja-JP" dirty="0"/>
              <a:t>8.4</a:t>
            </a:r>
            <a:r>
              <a:rPr kumimoji="1" lang="ja-JP" altLang="en-US" dirty="0"/>
              <a:t>％）「労働争議に持ち込んでも成果が得られない」（</a:t>
            </a:r>
            <a:r>
              <a:rPr kumimoji="1" lang="en-US" altLang="ja-JP" dirty="0"/>
              <a:t>9.0</a:t>
            </a:r>
            <a:r>
              <a:rPr kumimoji="1" lang="ja-JP" altLang="en-US" dirty="0"/>
              <a:t>％）</a:t>
            </a:r>
            <a:endParaRPr kumimoji="1" lang="en-US" altLang="ja-JP" dirty="0"/>
          </a:p>
          <a:p>
            <a:pPr marL="0" indent="0">
              <a:buNone/>
            </a:pPr>
            <a:r>
              <a:rPr kumimoji="1" lang="ja-JP" altLang="en-US" sz="2000" dirty="0"/>
              <a:t>（出所：</a:t>
            </a:r>
            <a:r>
              <a:rPr lang="ja-JP" altLang="ja-JP" sz="2000" dirty="0"/>
              <a:t>厚生労働省（</a:t>
            </a:r>
            <a:r>
              <a:rPr lang="en-US" altLang="ja-JP" sz="2000" dirty="0"/>
              <a:t>2018</a:t>
            </a:r>
            <a:r>
              <a:rPr lang="ja-JP" altLang="ja-JP" sz="2000" dirty="0"/>
              <a:t>）「</a:t>
            </a:r>
            <a:r>
              <a:rPr lang="en-US" altLang="ja-JP" sz="2000" dirty="0"/>
              <a:t>2017</a:t>
            </a:r>
            <a:r>
              <a:rPr lang="ja-JP" altLang="ja-JP" sz="2000" dirty="0"/>
              <a:t>年労使間の交渉等に関する実態調査の概況」</a:t>
            </a:r>
            <a:r>
              <a:rPr kumimoji="1" lang="ja-JP" altLang="en-US" sz="2000" dirty="0"/>
              <a:t>）</a:t>
            </a:r>
            <a:endParaRPr kumimoji="1" lang="en-US" altLang="ja-JP" sz="2000" dirty="0"/>
          </a:p>
          <a:p>
            <a:pPr marL="0" indent="0">
              <a:buNone/>
            </a:pPr>
            <a:r>
              <a:rPr kumimoji="1" lang="ja-JP" altLang="en-US" sz="2600" dirty="0"/>
              <a:t>・「争議権は、基本的には、団体交渉における労使の対等性を確保し、交渉の行き詰まりを打開するための権利（菅野　</a:t>
            </a:r>
            <a:r>
              <a:rPr kumimoji="1" lang="en-US" altLang="ja-JP" sz="2600" dirty="0"/>
              <a:t>2019『</a:t>
            </a:r>
            <a:r>
              <a:rPr kumimoji="1" lang="ja-JP" altLang="en-US" sz="2600" dirty="0"/>
              <a:t>労働法</a:t>
            </a:r>
            <a:r>
              <a:rPr kumimoji="1" lang="en-US" altLang="ja-JP" sz="2600" dirty="0"/>
              <a:t>』</a:t>
            </a:r>
            <a:r>
              <a:rPr kumimoji="1" lang="ja-JP" altLang="en-US" sz="2600" dirty="0"/>
              <a:t>」をどこまで行使できたのか。</a:t>
            </a:r>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a:t>
            </a:fld>
            <a:endParaRPr kumimoji="1" lang="ja-JP" altLang="en-US"/>
          </a:p>
        </p:txBody>
      </p:sp>
    </p:spTree>
    <p:extLst>
      <p:ext uri="{BB962C8B-B14F-4D97-AF65-F5344CB8AC3E}">
        <p14:creationId xmlns:p14="http://schemas.microsoft.com/office/powerpoint/2010/main" val="1176536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865159"/>
          </a:xfrm>
        </p:spPr>
        <p:txBody>
          <a:bodyPr>
            <a:normAutofit fontScale="90000"/>
          </a:bodyPr>
          <a:lstStyle/>
          <a:p>
            <a:br>
              <a:rPr lang="en-US" altLang="ja-JP" sz="2400" dirty="0"/>
            </a:br>
            <a:r>
              <a:rPr lang="ja-JP" altLang="ja-JP" sz="2400" dirty="0"/>
              <a:t>【勤労者参与および協力増進に関する法律</a:t>
            </a:r>
            <a:r>
              <a:rPr lang="ja-JP" altLang="en-US" sz="2400" dirty="0"/>
              <a:t>（</a:t>
            </a:r>
            <a:r>
              <a:rPr lang="en-US" altLang="ja-JP" sz="2400" dirty="0"/>
              <a:t>勤</a:t>
            </a:r>
            <a:r>
              <a:rPr lang="ja-JP" altLang="en-US" sz="2400" dirty="0"/>
              <a:t>参法）</a:t>
            </a:r>
            <a:r>
              <a:rPr lang="ja-JP" altLang="ja-JP" sz="2400" dirty="0"/>
              <a:t>】</a:t>
            </a:r>
            <a:br>
              <a:rPr lang="en-US" altLang="ja-JP" sz="2400" dirty="0"/>
            </a:br>
            <a:r>
              <a:rPr lang="ja-JP" altLang="en-US" sz="2400" dirty="0"/>
              <a:t>・主要機能：協議、議決、報告、苦情処理</a:t>
            </a:r>
            <a:br>
              <a:rPr lang="en-US" altLang="ja-JP" sz="2400" dirty="0"/>
            </a:br>
            <a:br>
              <a:rPr lang="en-US" altLang="ja-JP" sz="2400" dirty="0"/>
            </a:br>
            <a:endParaRPr kumimoji="1" lang="ja-JP" altLang="en-US" sz="2400" dirty="0"/>
          </a:p>
        </p:txBody>
      </p:sp>
      <p:sp>
        <p:nvSpPr>
          <p:cNvPr id="4" name="コンテンツ プレースホルダー 3"/>
          <p:cNvSpPr>
            <a:spLocks noGrp="1"/>
          </p:cNvSpPr>
          <p:nvPr>
            <p:ph sz="half" idx="2"/>
          </p:nvPr>
        </p:nvSpPr>
        <p:spPr>
          <a:xfrm>
            <a:off x="839788" y="1080655"/>
            <a:ext cx="5157787" cy="5109008"/>
          </a:xfrm>
        </p:spPr>
        <p:txBody>
          <a:bodyPr>
            <a:normAutofit lnSpcReduction="10000"/>
          </a:bodyPr>
          <a:lstStyle/>
          <a:p>
            <a:pPr marL="0" indent="0">
              <a:buNone/>
            </a:pPr>
            <a:r>
              <a:rPr lang="ja-JP" altLang="ja-JP" b="1" dirty="0"/>
              <a:t>協議事項（第</a:t>
            </a:r>
            <a:r>
              <a:rPr lang="en-US" altLang="ja-JP" b="1" dirty="0"/>
              <a:t>20</a:t>
            </a:r>
            <a:r>
              <a:rPr lang="ja-JP" altLang="ja-JP" b="1" dirty="0"/>
              <a:t>条）</a:t>
            </a:r>
          </a:p>
          <a:p>
            <a:pPr marL="0" indent="0">
              <a:buNone/>
            </a:pPr>
            <a:r>
              <a:rPr lang="en-US" altLang="ja-JP" dirty="0"/>
              <a:t>1.</a:t>
            </a:r>
            <a:r>
              <a:rPr lang="ja-JP" altLang="ja-JP" dirty="0"/>
              <a:t>生産性向上と成果配分</a:t>
            </a:r>
          </a:p>
          <a:p>
            <a:pPr marL="0" indent="0">
              <a:buNone/>
            </a:pPr>
            <a:r>
              <a:rPr lang="en-US" altLang="ja-JP" dirty="0"/>
              <a:t>2.</a:t>
            </a:r>
            <a:r>
              <a:rPr lang="ja-JP" altLang="ja-JP" dirty="0"/>
              <a:t>勤労者の採用・配置及び教育訓練</a:t>
            </a:r>
          </a:p>
          <a:p>
            <a:pPr marL="0" indent="0">
              <a:buNone/>
            </a:pPr>
            <a:r>
              <a:rPr lang="en-US" altLang="ja-JP" dirty="0"/>
              <a:t>3.</a:t>
            </a:r>
            <a:r>
              <a:rPr lang="ja-JP" altLang="ja-JP" dirty="0"/>
              <a:t>勤労者の苦情処理</a:t>
            </a:r>
          </a:p>
          <a:p>
            <a:pPr marL="0" indent="0">
              <a:buNone/>
            </a:pPr>
            <a:r>
              <a:rPr lang="en-US" altLang="ja-JP" dirty="0"/>
              <a:t>4.</a:t>
            </a:r>
            <a:r>
              <a:rPr lang="ja-JP" altLang="ja-JP" dirty="0"/>
              <a:t>安全、保健、その他の作業環境改善と勤労者の健康増進</a:t>
            </a:r>
          </a:p>
          <a:p>
            <a:pPr marL="0" indent="0">
              <a:buNone/>
            </a:pPr>
            <a:r>
              <a:rPr lang="en-US" altLang="ja-JP" dirty="0"/>
              <a:t>5.</a:t>
            </a:r>
            <a:r>
              <a:rPr lang="ja-JP" altLang="ja-JP" dirty="0"/>
              <a:t>人事・労務管理の制度改善</a:t>
            </a:r>
          </a:p>
          <a:p>
            <a:pPr marL="0" indent="0">
              <a:buNone/>
            </a:pPr>
            <a:r>
              <a:rPr lang="en-US" altLang="ja-JP" dirty="0"/>
              <a:t>6.</a:t>
            </a:r>
            <a:r>
              <a:rPr lang="ja-JP" altLang="ja-JP" dirty="0"/>
              <a:t>経営上または技術上の事情による人員の配置転換・再訓練・解雇等雇用調整の一般原則</a:t>
            </a:r>
          </a:p>
          <a:p>
            <a:pPr marL="0" indent="0">
              <a:buNone/>
            </a:pPr>
            <a:endParaRPr kumimoji="1" lang="ja-JP" altLang="en-US" dirty="0"/>
          </a:p>
        </p:txBody>
      </p:sp>
      <p:sp>
        <p:nvSpPr>
          <p:cNvPr id="6" name="コンテンツ プレースホルダー 5"/>
          <p:cNvSpPr>
            <a:spLocks noGrp="1"/>
          </p:cNvSpPr>
          <p:nvPr>
            <p:ph sz="quarter" idx="4"/>
          </p:nvPr>
        </p:nvSpPr>
        <p:spPr>
          <a:xfrm>
            <a:off x="6172200" y="1080655"/>
            <a:ext cx="5183188" cy="5109008"/>
          </a:xfrm>
        </p:spPr>
        <p:txBody>
          <a:bodyPr>
            <a:normAutofit fontScale="77500" lnSpcReduction="20000"/>
          </a:bodyPr>
          <a:lstStyle/>
          <a:p>
            <a:pPr marL="0" indent="0">
              <a:buNone/>
            </a:pPr>
            <a:r>
              <a:rPr lang="en-US" altLang="ja-JP" dirty="0"/>
              <a:t>7.</a:t>
            </a:r>
            <a:r>
              <a:rPr lang="ja-JP" altLang="ja-JP" dirty="0"/>
              <a:t>作業と休憩時間の運用</a:t>
            </a:r>
          </a:p>
          <a:p>
            <a:pPr marL="0" indent="0">
              <a:buNone/>
            </a:pPr>
            <a:r>
              <a:rPr lang="en-US" altLang="ja-JP" dirty="0"/>
              <a:t>8.</a:t>
            </a:r>
            <a:r>
              <a:rPr lang="ja-JP" altLang="ja-JP" dirty="0"/>
              <a:t>賃金の支払方法・体系・構造等の制度改善</a:t>
            </a:r>
          </a:p>
          <a:p>
            <a:pPr marL="0" indent="0">
              <a:buNone/>
            </a:pPr>
            <a:r>
              <a:rPr lang="en-US" altLang="ja-JP" dirty="0"/>
              <a:t>9.</a:t>
            </a:r>
            <a:r>
              <a:rPr lang="ja-JP" altLang="ja-JP" dirty="0"/>
              <a:t>新機械・技術の導入または作業工程の改善</a:t>
            </a:r>
          </a:p>
          <a:p>
            <a:pPr marL="0" indent="0">
              <a:buNone/>
            </a:pPr>
            <a:r>
              <a:rPr lang="en-US" altLang="ja-JP" dirty="0"/>
              <a:t>10.</a:t>
            </a:r>
            <a:r>
              <a:rPr lang="ja-JP" altLang="ja-JP" dirty="0"/>
              <a:t>作業守則の制定または改正</a:t>
            </a:r>
          </a:p>
          <a:p>
            <a:pPr marL="0" indent="0">
              <a:buNone/>
            </a:pPr>
            <a:r>
              <a:rPr lang="en-US" altLang="ja-JP" dirty="0"/>
              <a:t>11.</a:t>
            </a:r>
            <a:r>
              <a:rPr lang="ja-JP" altLang="ja-JP" dirty="0"/>
              <a:t>従業員持株制とその他に勤労者の財産形成に関する支援</a:t>
            </a:r>
          </a:p>
          <a:p>
            <a:pPr marL="0" indent="0">
              <a:buNone/>
            </a:pPr>
            <a:r>
              <a:rPr lang="en-US" altLang="ja-JP" dirty="0"/>
              <a:t>12.</a:t>
            </a:r>
            <a:r>
              <a:rPr lang="ja-JP" altLang="ja-JP" dirty="0"/>
              <a:t>職務発明等と関連して当該勤労者に対する補償に関する事項</a:t>
            </a:r>
          </a:p>
          <a:p>
            <a:pPr marL="0" indent="0">
              <a:buNone/>
            </a:pPr>
            <a:r>
              <a:rPr lang="en-US" altLang="ja-JP" dirty="0"/>
              <a:t>13.</a:t>
            </a:r>
            <a:r>
              <a:rPr lang="ja-JP" altLang="ja-JP" dirty="0"/>
              <a:t>勤労者の福祉増進</a:t>
            </a:r>
          </a:p>
          <a:p>
            <a:pPr marL="0" indent="0">
              <a:buNone/>
            </a:pPr>
            <a:r>
              <a:rPr lang="en-US" altLang="ja-JP" dirty="0"/>
              <a:t>14.</a:t>
            </a:r>
            <a:r>
              <a:rPr lang="ja-JP" altLang="ja-JP" dirty="0"/>
              <a:t>事業場内の勤労者監視設備の設置</a:t>
            </a:r>
          </a:p>
          <a:p>
            <a:pPr marL="0" indent="0">
              <a:buNone/>
            </a:pPr>
            <a:r>
              <a:rPr lang="en-US" altLang="ja-JP" dirty="0"/>
              <a:t>15.</a:t>
            </a:r>
            <a:r>
              <a:rPr lang="ja-JP" altLang="ja-JP" dirty="0"/>
              <a:t>女性勤労者の母性保護及び仕事と家廷生活の両立を支援するための事項</a:t>
            </a:r>
          </a:p>
          <a:p>
            <a:pPr marL="0" indent="0">
              <a:buNone/>
            </a:pPr>
            <a:r>
              <a:rPr lang="en-US" altLang="ja-JP" dirty="0"/>
              <a:t>16.</a:t>
            </a:r>
            <a:r>
              <a:rPr lang="ja-JP" altLang="ja-JP" dirty="0"/>
              <a:t>その他の労使協調に関する事項</a:t>
            </a:r>
            <a:endParaRPr kumimoji="1" lang="ja-JP" altLang="en-US" dirty="0"/>
          </a:p>
        </p:txBody>
      </p:sp>
      <p:sp>
        <p:nvSpPr>
          <p:cNvPr id="7" name="スライド番号プレースホルダー 6"/>
          <p:cNvSpPr>
            <a:spLocks noGrp="1"/>
          </p:cNvSpPr>
          <p:nvPr>
            <p:ph type="sldNum" sz="quarter" idx="12"/>
          </p:nvPr>
        </p:nvSpPr>
        <p:spPr/>
        <p:txBody>
          <a:bodyPr/>
          <a:lstStyle/>
          <a:p>
            <a:fld id="{7D191225-B80C-4AC3-91E1-B7E57F3E552E}" type="slidenum">
              <a:rPr kumimoji="1" lang="ja-JP" altLang="en-US" smtClean="0"/>
              <a:t>30</a:t>
            </a:fld>
            <a:endParaRPr kumimoji="1" lang="ja-JP" altLang="en-US"/>
          </a:p>
        </p:txBody>
      </p:sp>
    </p:spTree>
    <p:extLst>
      <p:ext uri="{BB962C8B-B14F-4D97-AF65-F5344CB8AC3E}">
        <p14:creationId xmlns:p14="http://schemas.microsoft.com/office/powerpoint/2010/main" val="1071930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49770"/>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939338"/>
            <a:ext cx="10515600" cy="5237625"/>
          </a:xfrm>
        </p:spPr>
        <p:txBody>
          <a:bodyPr>
            <a:normAutofit fontScale="70000" lnSpcReduction="20000"/>
          </a:bodyPr>
          <a:lstStyle/>
          <a:p>
            <a:pPr marL="0" indent="0">
              <a:buNone/>
            </a:pPr>
            <a:r>
              <a:rPr lang="ja-JP" altLang="ja-JP" b="1" dirty="0"/>
              <a:t>・議決事項（第</a:t>
            </a:r>
            <a:r>
              <a:rPr lang="en-US" altLang="ja-JP" b="1" dirty="0"/>
              <a:t>21</a:t>
            </a:r>
            <a:r>
              <a:rPr lang="ja-JP" altLang="ja-JP" b="1" dirty="0"/>
              <a:t>条）</a:t>
            </a:r>
          </a:p>
          <a:p>
            <a:pPr marL="0" indent="0">
              <a:buNone/>
            </a:pPr>
            <a:r>
              <a:rPr lang="en-US" altLang="ja-JP" dirty="0"/>
              <a:t>1.</a:t>
            </a:r>
            <a:r>
              <a:rPr lang="ja-JP" altLang="ja-JP" dirty="0"/>
              <a:t>勤労者の教育訓練及び能力開発基本計画の樹立</a:t>
            </a:r>
          </a:p>
          <a:p>
            <a:pPr marL="0" indent="0">
              <a:buNone/>
            </a:pPr>
            <a:r>
              <a:rPr lang="en-US" altLang="ja-JP" dirty="0"/>
              <a:t>2.</a:t>
            </a:r>
            <a:r>
              <a:rPr lang="ja-JP" altLang="ja-JP" dirty="0"/>
              <a:t>福祉施設の設置と管理</a:t>
            </a:r>
          </a:p>
          <a:p>
            <a:pPr marL="0" indent="0">
              <a:buNone/>
            </a:pPr>
            <a:r>
              <a:rPr lang="en-US" altLang="ja-JP" dirty="0"/>
              <a:t>3.</a:t>
            </a:r>
            <a:r>
              <a:rPr lang="ja-JP" altLang="ja-JP" dirty="0"/>
              <a:t>社内勤労福祉基金の設置</a:t>
            </a:r>
          </a:p>
          <a:p>
            <a:pPr marL="0" indent="0">
              <a:buNone/>
            </a:pPr>
            <a:r>
              <a:rPr lang="en-US" altLang="ja-JP" dirty="0"/>
              <a:t>4.</a:t>
            </a:r>
            <a:r>
              <a:rPr lang="ja-JP" altLang="ja-JP" dirty="0"/>
              <a:t>苦情処理委員会で議決されなかった事項</a:t>
            </a:r>
          </a:p>
          <a:p>
            <a:pPr marL="0" indent="0">
              <a:buNone/>
            </a:pPr>
            <a:r>
              <a:rPr lang="en-US" altLang="ja-JP" dirty="0"/>
              <a:t>5.</a:t>
            </a:r>
            <a:r>
              <a:rPr lang="ja-JP" altLang="ja-JP" dirty="0"/>
              <a:t>各種労使共同委員会の設置</a:t>
            </a:r>
          </a:p>
          <a:p>
            <a:r>
              <a:rPr lang="ja-JP" altLang="ja-JP" dirty="0"/>
              <a:t>◇任意仲裁：議決できない、議決事項の解釈や履行方法等の意見の不一致に仲裁機構を置き解決を図るか労働委員会等の第</a:t>
            </a:r>
            <a:r>
              <a:rPr lang="en-US" altLang="ja-JP" dirty="0"/>
              <a:t>3</a:t>
            </a:r>
            <a:r>
              <a:rPr lang="ja-JP" altLang="ja-JP" dirty="0"/>
              <a:t>者による仲裁を受けることができる。</a:t>
            </a:r>
          </a:p>
          <a:p>
            <a:pPr marL="0" indent="0">
              <a:buNone/>
            </a:pPr>
            <a:endParaRPr lang="ja-JP" altLang="ja-JP" dirty="0"/>
          </a:p>
          <a:p>
            <a:pPr marL="0" indent="0">
              <a:buNone/>
            </a:pPr>
            <a:r>
              <a:rPr lang="ja-JP" altLang="ja-JP" b="1" dirty="0"/>
              <a:t>・報告事項等（第</a:t>
            </a:r>
            <a:r>
              <a:rPr lang="en-US" altLang="ja-JP" b="1" dirty="0"/>
              <a:t>22</a:t>
            </a:r>
            <a:r>
              <a:rPr lang="ja-JP" altLang="ja-JP" b="1" dirty="0"/>
              <a:t>条</a:t>
            </a:r>
            <a:r>
              <a:rPr lang="en-US" altLang="ja-JP" b="1" dirty="0"/>
              <a:t>) </a:t>
            </a:r>
            <a:endParaRPr lang="ja-JP" altLang="ja-JP" b="1" dirty="0"/>
          </a:p>
          <a:p>
            <a:pPr marL="0" indent="0">
              <a:buNone/>
            </a:pPr>
            <a:r>
              <a:rPr lang="en-US" altLang="ja-JP" dirty="0"/>
              <a:t>1.</a:t>
            </a:r>
            <a:r>
              <a:rPr lang="ja-JP" altLang="ja-JP" dirty="0"/>
              <a:t>経営計画全般及び実績に関する事項</a:t>
            </a:r>
          </a:p>
          <a:p>
            <a:pPr marL="0" indent="0">
              <a:buNone/>
            </a:pPr>
            <a:r>
              <a:rPr lang="en-US" altLang="ja-JP" dirty="0"/>
              <a:t>2.</a:t>
            </a:r>
            <a:r>
              <a:rPr lang="ja-JP" altLang="ja-JP" dirty="0"/>
              <a:t>分期別生産計画と実績に関する事項</a:t>
            </a:r>
          </a:p>
          <a:p>
            <a:pPr marL="0" indent="0">
              <a:buNone/>
            </a:pPr>
            <a:r>
              <a:rPr lang="en-US" altLang="ja-JP" dirty="0"/>
              <a:t>3.</a:t>
            </a:r>
            <a:r>
              <a:rPr lang="ja-JP" altLang="ja-JP" dirty="0"/>
              <a:t>人員計画に関する事項</a:t>
            </a:r>
          </a:p>
          <a:p>
            <a:pPr marL="0" indent="0">
              <a:buNone/>
            </a:pPr>
            <a:r>
              <a:rPr lang="en-US" altLang="ja-JP" dirty="0"/>
              <a:t>4.</a:t>
            </a:r>
            <a:r>
              <a:rPr lang="ja-JP" altLang="ja-JP" dirty="0"/>
              <a:t>企業の経済的・財政的状況</a:t>
            </a:r>
            <a:endParaRPr lang="en-US" altLang="ja-JP" dirty="0"/>
          </a:p>
          <a:p>
            <a:pPr marL="0" indent="0">
              <a:buNone/>
            </a:pPr>
            <a:r>
              <a:rPr kumimoji="1" lang="ja-JP" altLang="en-US" dirty="0"/>
              <a:t>（労働者委員の資料提出要求権）</a:t>
            </a:r>
          </a:p>
        </p:txBody>
      </p:sp>
      <p:sp>
        <p:nvSpPr>
          <p:cNvPr id="4" name="スライド番号プレースホルダー 3"/>
          <p:cNvSpPr>
            <a:spLocks noGrp="1"/>
          </p:cNvSpPr>
          <p:nvPr>
            <p:ph type="sldNum" sz="quarter" idx="12"/>
          </p:nvPr>
        </p:nvSpPr>
        <p:spPr/>
        <p:txBody>
          <a:bodyPr/>
          <a:lstStyle/>
          <a:p>
            <a:fld id="{7D191225-B80C-4AC3-91E1-B7E57F3E552E}" type="slidenum">
              <a:rPr kumimoji="1" lang="ja-JP" altLang="en-US" smtClean="0"/>
              <a:t>31</a:t>
            </a:fld>
            <a:endParaRPr kumimoji="1" lang="ja-JP" altLang="en-US"/>
          </a:p>
        </p:txBody>
      </p:sp>
    </p:spTree>
    <p:extLst>
      <p:ext uri="{BB962C8B-B14F-4D97-AF65-F5344CB8AC3E}">
        <p14:creationId xmlns:p14="http://schemas.microsoft.com/office/powerpoint/2010/main" val="89200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59129"/>
          </a:xfrm>
        </p:spPr>
        <p:txBody>
          <a:bodyPr>
            <a:normAutofit fontScale="90000"/>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32</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98433760"/>
              </p:ext>
            </p:extLst>
          </p:nvPr>
        </p:nvGraphicFramePr>
        <p:xfrm>
          <a:off x="838200" y="720969"/>
          <a:ext cx="10515600" cy="5455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559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6185"/>
            <a:ext cx="10515600" cy="501161"/>
          </a:xfrm>
        </p:spPr>
        <p:txBody>
          <a:bodyPr>
            <a:noAutofit/>
          </a:bodyPr>
          <a:lstStyle/>
          <a:p>
            <a:endParaRPr kumimoji="1" lang="ja-JP" altLang="en-US" sz="2000"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33</a:t>
            </a:fld>
            <a:endParaRPr kumimoji="1" lang="ja-JP" altLang="en-US"/>
          </a:p>
        </p:txBody>
      </p:sp>
      <p:graphicFrame>
        <p:nvGraphicFramePr>
          <p:cNvPr id="11" name="コンテンツ プレースホルダー 10"/>
          <p:cNvGraphicFramePr>
            <a:graphicFrameLocks noGrp="1"/>
          </p:cNvGraphicFramePr>
          <p:nvPr>
            <p:ph idx="1"/>
            <p:extLst>
              <p:ext uri="{D42A27DB-BD31-4B8C-83A1-F6EECF244321}">
                <p14:modId xmlns:p14="http://schemas.microsoft.com/office/powerpoint/2010/main" val="2805097516"/>
              </p:ext>
            </p:extLst>
          </p:nvPr>
        </p:nvGraphicFramePr>
        <p:xfrm>
          <a:off x="838200" y="624254"/>
          <a:ext cx="10515600" cy="5552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0372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63575"/>
          </a:xfrm>
        </p:spPr>
        <p:txBody>
          <a:bodyPr>
            <a:normAutofit fontScale="90000"/>
          </a:bodyPr>
          <a:lstStyle/>
          <a:p>
            <a:r>
              <a:rPr kumimoji="1" lang="ja-JP" altLang="en-US" dirty="0"/>
              <a:t>参考：韓国企業製品の高付加価値化</a:t>
            </a:r>
          </a:p>
        </p:txBody>
      </p:sp>
      <p:sp>
        <p:nvSpPr>
          <p:cNvPr id="3" name="コンテンツ プレースホルダー 2"/>
          <p:cNvSpPr>
            <a:spLocks noGrp="1"/>
          </p:cNvSpPr>
          <p:nvPr>
            <p:ph idx="1"/>
          </p:nvPr>
        </p:nvSpPr>
        <p:spPr>
          <a:xfrm>
            <a:off x="838200" y="1090246"/>
            <a:ext cx="10515600" cy="5266104"/>
          </a:xfrm>
        </p:spPr>
        <p:txBody>
          <a:bodyPr>
            <a:normAutofit fontScale="92500" lnSpcReduction="10000"/>
          </a:bodyPr>
          <a:lstStyle/>
          <a:p>
            <a:pPr marL="0" indent="0">
              <a:buNone/>
            </a:pPr>
            <a:r>
              <a:rPr kumimoji="1" lang="en-US" altLang="ja-JP" dirty="0"/>
              <a:t>2021</a:t>
            </a:r>
            <a:r>
              <a:rPr kumimoji="1" lang="ja-JP" altLang="en-US" dirty="0"/>
              <a:t>年の対</a:t>
            </a:r>
            <a:r>
              <a:rPr kumimoji="1" lang="en-US" altLang="ja-JP" dirty="0"/>
              <a:t>2010</a:t>
            </a:r>
            <a:r>
              <a:rPr kumimoji="1" lang="ja-JP" altLang="en-US" dirty="0"/>
              <a:t>年比（上半期基準、主要輸出品目の比重変化）</a:t>
            </a:r>
            <a:endParaRPr kumimoji="1" lang="en-US" altLang="ja-JP" dirty="0"/>
          </a:p>
          <a:p>
            <a:pPr marL="0" indent="0">
              <a:buNone/>
            </a:pPr>
            <a:r>
              <a:rPr kumimoji="1" lang="ja-JP" altLang="en-US" dirty="0"/>
              <a:t>・システム半導体・電気水素等の新環境自動車・高付加価値船舶・</a:t>
            </a:r>
            <a:r>
              <a:rPr kumimoji="1" lang="en-US" altLang="ja-JP" dirty="0"/>
              <a:t>OELD</a:t>
            </a:r>
            <a:r>
              <a:rPr kumimoji="1" lang="ja-JP" altLang="en-US" dirty="0"/>
              <a:t>：</a:t>
            </a:r>
            <a:r>
              <a:rPr kumimoji="1" lang="en-US" altLang="ja-JP" dirty="0"/>
              <a:t>2010</a:t>
            </a:r>
            <a:r>
              <a:rPr kumimoji="1" lang="ja-JP" altLang="en-US" dirty="0"/>
              <a:t>年</a:t>
            </a:r>
            <a:r>
              <a:rPr kumimoji="1" lang="en-US" altLang="ja-JP" dirty="0"/>
              <a:t>3.7</a:t>
            </a:r>
            <a:r>
              <a:rPr kumimoji="1" lang="ja-JP" altLang="en-US" dirty="0"/>
              <a:t>％→</a:t>
            </a:r>
            <a:r>
              <a:rPr kumimoji="1" lang="en-US" altLang="ja-JP" dirty="0"/>
              <a:t>2021</a:t>
            </a:r>
            <a:r>
              <a:rPr kumimoji="1" lang="ja-JP" altLang="en-US" dirty="0"/>
              <a:t>年</a:t>
            </a:r>
            <a:r>
              <a:rPr kumimoji="1" lang="en-US" altLang="ja-JP" dirty="0"/>
              <a:t>10.2</a:t>
            </a:r>
            <a:r>
              <a:rPr kumimoji="1" lang="ja-JP" altLang="en-US" dirty="0"/>
              <a:t>％</a:t>
            </a:r>
            <a:endParaRPr kumimoji="1" lang="en-US" altLang="ja-JP" dirty="0"/>
          </a:p>
          <a:p>
            <a:pPr marL="0" indent="0">
              <a:buNone/>
            </a:pPr>
            <a:r>
              <a:rPr kumimoji="1" lang="ja-JP" altLang="en-US" dirty="0"/>
              <a:t>・バイオヘルス：</a:t>
            </a:r>
            <a:r>
              <a:rPr kumimoji="1" lang="en-US" altLang="ja-JP" dirty="0"/>
              <a:t>0.6</a:t>
            </a:r>
            <a:r>
              <a:rPr kumimoji="1" lang="ja-JP" altLang="en-US" dirty="0"/>
              <a:t>％→</a:t>
            </a:r>
            <a:r>
              <a:rPr kumimoji="1" lang="en-US" altLang="ja-JP" dirty="0"/>
              <a:t>2.5</a:t>
            </a:r>
            <a:r>
              <a:rPr kumimoji="1" lang="ja-JP" altLang="en-US" dirty="0"/>
              <a:t>％</a:t>
            </a:r>
            <a:endParaRPr kumimoji="1" lang="en-US" altLang="ja-JP" dirty="0"/>
          </a:p>
          <a:p>
            <a:pPr marL="0" indent="0">
              <a:buNone/>
            </a:pPr>
            <a:r>
              <a:rPr kumimoji="1" lang="ja-JP" altLang="en-US" dirty="0"/>
              <a:t>・化粧品：</a:t>
            </a:r>
            <a:r>
              <a:rPr kumimoji="1" lang="en-US" altLang="ja-JP" dirty="0"/>
              <a:t>0.2</a:t>
            </a:r>
            <a:r>
              <a:rPr kumimoji="1" lang="ja-JP" altLang="en-US" dirty="0"/>
              <a:t>％→</a:t>
            </a:r>
            <a:r>
              <a:rPr kumimoji="1" lang="en-US" altLang="ja-JP" dirty="0"/>
              <a:t>1.5</a:t>
            </a:r>
            <a:r>
              <a:rPr kumimoji="1" lang="ja-JP" altLang="en-US" dirty="0"/>
              <a:t>％</a:t>
            </a:r>
            <a:endParaRPr kumimoji="1" lang="en-US" altLang="ja-JP" dirty="0"/>
          </a:p>
          <a:p>
            <a:pPr marL="0" indent="0">
              <a:buNone/>
            </a:pPr>
            <a:r>
              <a:rPr kumimoji="1" lang="ja-JP" altLang="en-US" dirty="0"/>
              <a:t>・</a:t>
            </a:r>
            <a:r>
              <a:rPr kumimoji="1" lang="en-US" altLang="ja-JP" dirty="0"/>
              <a:t>2</a:t>
            </a:r>
            <a:r>
              <a:rPr kumimoji="1" lang="ja-JP" altLang="en-US" dirty="0"/>
              <a:t>次電池：</a:t>
            </a:r>
            <a:r>
              <a:rPr kumimoji="1" lang="en-US" altLang="ja-JP" dirty="0"/>
              <a:t>0.8</a:t>
            </a:r>
            <a:r>
              <a:rPr kumimoji="1" lang="ja-JP" altLang="en-US" dirty="0"/>
              <a:t>％→</a:t>
            </a:r>
            <a:r>
              <a:rPr kumimoji="1" lang="en-US" altLang="ja-JP" dirty="0"/>
              <a:t>1.5</a:t>
            </a:r>
            <a:r>
              <a:rPr kumimoji="1" lang="ja-JP" altLang="en-US" dirty="0"/>
              <a:t>％</a:t>
            </a:r>
            <a:endParaRPr kumimoji="1" lang="en-US" altLang="ja-JP" dirty="0"/>
          </a:p>
          <a:p>
            <a:pPr marL="0" indent="0">
              <a:buNone/>
            </a:pPr>
            <a:r>
              <a:rPr kumimoji="1" lang="ja-JP" altLang="en-US" dirty="0"/>
              <a:t>出所：</a:t>
            </a:r>
            <a:r>
              <a:rPr kumimoji="1" lang="en-US" altLang="ja-JP" dirty="0"/>
              <a:t>『</a:t>
            </a:r>
            <a:r>
              <a:rPr kumimoji="1" lang="ja-JP" altLang="en-US" dirty="0"/>
              <a:t>アジア経済新聞</a:t>
            </a:r>
            <a:r>
              <a:rPr kumimoji="1" lang="en-US" altLang="ja-JP" dirty="0"/>
              <a:t>』</a:t>
            </a:r>
            <a:r>
              <a:rPr kumimoji="1" lang="ja-JP" altLang="en-US" dirty="0"/>
              <a:t>（</a:t>
            </a:r>
            <a:r>
              <a:rPr kumimoji="1" lang="en-US" altLang="ja-JP" dirty="0"/>
              <a:t>2021</a:t>
            </a:r>
            <a:r>
              <a:rPr kumimoji="1" lang="ja-JP" altLang="en-US" dirty="0"/>
              <a:t>年</a:t>
            </a:r>
            <a:r>
              <a:rPr kumimoji="1" lang="en-US" altLang="ja-JP" dirty="0"/>
              <a:t>8</a:t>
            </a:r>
            <a:r>
              <a:rPr kumimoji="1" lang="ja-JP" altLang="en-US" dirty="0"/>
              <a:t>月</a:t>
            </a:r>
            <a:r>
              <a:rPr kumimoji="1" lang="en-US" altLang="ja-JP" dirty="0"/>
              <a:t>2</a:t>
            </a:r>
            <a:r>
              <a:rPr kumimoji="1" lang="ja-JP" altLang="en-US" dirty="0"/>
              <a:t>日）</a:t>
            </a:r>
            <a:endParaRPr kumimoji="1" lang="en-US" altLang="ja-JP" dirty="0"/>
          </a:p>
          <a:p>
            <a:pPr marL="0" indent="0">
              <a:buNone/>
            </a:pPr>
            <a:r>
              <a:rPr kumimoji="1" lang="ja-JP" altLang="en-US" dirty="0"/>
              <a:t>・</a:t>
            </a:r>
            <a:r>
              <a:rPr kumimoji="1" lang="en-US" altLang="ja-JP" dirty="0"/>
              <a:t>2500</a:t>
            </a:r>
            <a:r>
              <a:rPr kumimoji="1" lang="ja-JP" altLang="en-US" dirty="0"/>
              <a:t>ドル以上のプレミアム</a:t>
            </a:r>
            <a:r>
              <a:rPr kumimoji="1" lang="en-US" altLang="ja-JP" dirty="0"/>
              <a:t>TV</a:t>
            </a:r>
            <a:r>
              <a:rPr kumimoji="1" lang="ja-JP" altLang="en-US" dirty="0"/>
              <a:t>：三星電子</a:t>
            </a:r>
            <a:r>
              <a:rPr kumimoji="1" lang="en-US" altLang="ja-JP" dirty="0"/>
              <a:t>53.6</a:t>
            </a:r>
            <a:r>
              <a:rPr kumimoji="1" lang="ja-JP" altLang="en-US" dirty="0"/>
              <a:t>％</a:t>
            </a:r>
            <a:endParaRPr kumimoji="1" lang="en-US" altLang="ja-JP" dirty="0"/>
          </a:p>
          <a:p>
            <a:pPr marL="0" indent="0">
              <a:buNone/>
            </a:pPr>
            <a:r>
              <a:rPr kumimoji="1" lang="ja-JP" altLang="en-US" dirty="0"/>
              <a:t>・</a:t>
            </a:r>
            <a:r>
              <a:rPr kumimoji="1" lang="en-US" altLang="ja-JP" dirty="0"/>
              <a:t>OLED</a:t>
            </a:r>
            <a:r>
              <a:rPr kumimoji="1" lang="ja-JP" altLang="en-US" dirty="0"/>
              <a:t>　</a:t>
            </a:r>
            <a:r>
              <a:rPr kumimoji="1" lang="en-US" altLang="ja-JP" dirty="0"/>
              <a:t>TV</a:t>
            </a:r>
            <a:r>
              <a:rPr kumimoji="1" lang="ja-JP" altLang="en-US" dirty="0"/>
              <a:t>：</a:t>
            </a:r>
            <a:r>
              <a:rPr kumimoji="1" lang="en-US" altLang="ja-JP" dirty="0"/>
              <a:t>LG62</a:t>
            </a:r>
            <a:r>
              <a:rPr kumimoji="1" lang="ja-JP" altLang="en-US" dirty="0"/>
              <a:t>％</a:t>
            </a:r>
            <a:endParaRPr kumimoji="1" lang="en-US" altLang="ja-JP" dirty="0"/>
          </a:p>
          <a:p>
            <a:pPr marL="0" indent="0">
              <a:buNone/>
            </a:pPr>
            <a:r>
              <a:rPr kumimoji="1" lang="ja-JP" altLang="en-US" dirty="0"/>
              <a:t>・全</a:t>
            </a:r>
            <a:r>
              <a:rPr kumimoji="1" lang="en-US" altLang="ja-JP" dirty="0"/>
              <a:t>TV</a:t>
            </a:r>
            <a:r>
              <a:rPr kumimoji="1" lang="ja-JP" altLang="en-US" dirty="0"/>
              <a:t>シェア率：三星電子</a:t>
            </a:r>
            <a:r>
              <a:rPr kumimoji="1" lang="en-US" altLang="ja-JP" dirty="0"/>
              <a:t>31.5</a:t>
            </a:r>
            <a:r>
              <a:rPr kumimoji="1" lang="ja-JP" altLang="en-US" dirty="0"/>
              <a:t>％、</a:t>
            </a:r>
            <a:r>
              <a:rPr kumimoji="1" lang="en-US" altLang="ja-JP" dirty="0"/>
              <a:t>LG17.4</a:t>
            </a:r>
            <a:r>
              <a:rPr kumimoji="1" lang="ja-JP" altLang="en-US" dirty="0"/>
              <a:t>％、</a:t>
            </a:r>
            <a:r>
              <a:rPr kumimoji="1" lang="en-US" altLang="ja-JP" dirty="0"/>
              <a:t>Sony7.4</a:t>
            </a:r>
            <a:r>
              <a:rPr kumimoji="1" lang="ja-JP" altLang="en-US" dirty="0"/>
              <a:t>％</a:t>
            </a:r>
            <a:endParaRPr kumimoji="1" lang="en-US" altLang="ja-JP" dirty="0"/>
          </a:p>
          <a:p>
            <a:pPr marL="0" indent="0">
              <a:buNone/>
            </a:pPr>
            <a:r>
              <a:rPr kumimoji="1" lang="ja-JP" altLang="en-US" dirty="0"/>
              <a:t>（</a:t>
            </a:r>
            <a:r>
              <a:rPr kumimoji="1" lang="en-US" altLang="ja-JP" dirty="0"/>
              <a:t>2022</a:t>
            </a:r>
            <a:r>
              <a:rPr kumimoji="1" lang="ja-JP" altLang="en-US" dirty="0"/>
              <a:t>年</a:t>
            </a:r>
            <a:r>
              <a:rPr kumimoji="1" lang="en-US" altLang="ja-JP" dirty="0"/>
              <a:t>1-6</a:t>
            </a:r>
            <a:r>
              <a:rPr kumimoji="1" lang="ja-JP" altLang="en-US" dirty="0"/>
              <a:t>月基準）</a:t>
            </a:r>
            <a:endParaRPr kumimoji="1" lang="en-US" altLang="ja-JP" dirty="0"/>
          </a:p>
          <a:p>
            <a:pPr marL="0" indent="0">
              <a:buNone/>
            </a:pPr>
            <a:r>
              <a:rPr kumimoji="1" lang="ja-JP" altLang="en-US" dirty="0"/>
              <a:t>出所：</a:t>
            </a:r>
            <a:r>
              <a:rPr kumimoji="1" lang="en-US" altLang="ja-JP" dirty="0"/>
              <a:t>『</a:t>
            </a:r>
            <a:r>
              <a:rPr kumimoji="1" lang="ja-JP" altLang="en-US" dirty="0"/>
              <a:t>東亜日報</a:t>
            </a:r>
            <a:r>
              <a:rPr kumimoji="1" lang="en-US" altLang="ja-JP" dirty="0"/>
              <a:t>』</a:t>
            </a:r>
            <a:r>
              <a:rPr kumimoji="1" lang="ja-JP" altLang="en-US" dirty="0"/>
              <a:t>（</a:t>
            </a:r>
            <a:r>
              <a:rPr kumimoji="1" lang="en-US" altLang="ja-JP" dirty="0"/>
              <a:t>2022</a:t>
            </a:r>
            <a:r>
              <a:rPr kumimoji="1" lang="ja-JP" altLang="en-US" dirty="0"/>
              <a:t>年</a:t>
            </a:r>
            <a:r>
              <a:rPr kumimoji="1" lang="en-US" altLang="ja-JP" dirty="0"/>
              <a:t>8</a:t>
            </a:r>
            <a:r>
              <a:rPr kumimoji="1" lang="ja-JP" altLang="en-US" dirty="0"/>
              <a:t>月</a:t>
            </a:r>
            <a:r>
              <a:rPr kumimoji="1" lang="en-US" altLang="ja-JP" dirty="0"/>
              <a:t>24</a:t>
            </a:r>
            <a:r>
              <a:rPr kumimoji="1" lang="ja-JP" altLang="en-US" dirty="0"/>
              <a:t>日、電子版）</a:t>
            </a:r>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34</a:t>
            </a:fld>
            <a:endParaRPr kumimoji="1" lang="ja-JP" altLang="en-US"/>
          </a:p>
        </p:txBody>
      </p:sp>
    </p:spTree>
    <p:extLst>
      <p:ext uri="{BB962C8B-B14F-4D97-AF65-F5344CB8AC3E}">
        <p14:creationId xmlns:p14="http://schemas.microsoft.com/office/powerpoint/2010/main" val="1788214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66860"/>
          </a:xfrm>
        </p:spPr>
        <p:txBody>
          <a:bodyPr>
            <a:noAutofit/>
          </a:bodyPr>
          <a:lstStyle/>
          <a:p>
            <a:r>
              <a:rPr lang="ja-JP" altLang="en-US" sz="2000" dirty="0">
                <a:hlinkClick r:id="rId2"/>
              </a:rPr>
              <a:t>出所：家電と電機業界の市場シェア・売上高ランキング・市場規模の分析 </a:t>
            </a:r>
            <a:r>
              <a:rPr lang="en-US" altLang="ja-JP" sz="2000" dirty="0">
                <a:hlinkClick r:id="rId2"/>
              </a:rPr>
              <a:t>| </a:t>
            </a:r>
            <a:r>
              <a:rPr lang="ja-JP" altLang="en-US" sz="2000" dirty="0">
                <a:hlinkClick r:id="rId2"/>
              </a:rPr>
              <a:t>ディールラボ </a:t>
            </a:r>
            <a:r>
              <a:rPr lang="en-US" altLang="ja-JP" sz="2000" dirty="0">
                <a:hlinkClick r:id="rId2"/>
              </a:rPr>
              <a:t>(deallab.info)</a:t>
            </a:r>
            <a:endParaRPr kumimoji="1" lang="ja-JP" altLang="en-US" sz="2000"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8701" y="1160585"/>
            <a:ext cx="9970476" cy="5300544"/>
          </a:xfrm>
        </p:spPr>
      </p:pic>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35</a:t>
            </a:fld>
            <a:endParaRPr kumimoji="1" lang="ja-JP" altLang="en-US"/>
          </a:p>
        </p:txBody>
      </p:sp>
    </p:spTree>
    <p:extLst>
      <p:ext uri="{BB962C8B-B14F-4D97-AF65-F5344CB8AC3E}">
        <p14:creationId xmlns:p14="http://schemas.microsoft.com/office/powerpoint/2010/main" val="329929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75652"/>
          </a:xfrm>
        </p:spPr>
        <p:txBody>
          <a:bodyPr>
            <a:noAutofit/>
          </a:bodyPr>
          <a:lstStyle/>
          <a:p>
            <a:r>
              <a:rPr kumimoji="1" lang="ja-JP" altLang="en-US" sz="1800" dirty="0"/>
              <a:t>出所：</a:t>
            </a:r>
            <a:r>
              <a:rPr kumimoji="1" lang="en-US" altLang="ja-JP" sz="1800" dirty="0"/>
              <a:t>『</a:t>
            </a:r>
            <a:r>
              <a:rPr kumimoji="1" lang="ja-JP" altLang="en-US" sz="1800" dirty="0"/>
              <a:t>マニーチュデイ</a:t>
            </a:r>
            <a:r>
              <a:rPr kumimoji="1" lang="en-US" altLang="ja-JP" sz="1800" dirty="0"/>
              <a:t>』</a:t>
            </a:r>
            <a:r>
              <a:rPr lang="en-US" altLang="ja-JP" sz="1600" dirty="0"/>
              <a:t>2023.01.16</a:t>
            </a:r>
            <a:r>
              <a:rPr lang="en-US" altLang="ko-KR" sz="1800" dirty="0">
                <a:hlinkClick r:id="rId2"/>
              </a:rPr>
              <a:t>‘</a:t>
            </a:r>
            <a:r>
              <a:rPr lang="ko-KR" altLang="en-US" sz="1800" dirty="0">
                <a:hlinkClick r:id="rId2"/>
              </a:rPr>
              <a:t>오일머니</a:t>
            </a:r>
            <a:r>
              <a:rPr lang="en-US" altLang="ko-KR" sz="1800" dirty="0">
                <a:hlinkClick r:id="rId2"/>
              </a:rPr>
              <a:t>’ </a:t>
            </a:r>
            <a:r>
              <a:rPr lang="ko-KR" altLang="en-US" sz="1800" dirty="0">
                <a:hlinkClick r:id="rId2"/>
              </a:rPr>
              <a:t>중동시장 꽉 잡은 </a:t>
            </a:r>
            <a:r>
              <a:rPr lang="en-US" altLang="ko-KR" sz="1800" dirty="0">
                <a:hlinkClick r:id="rId2"/>
              </a:rPr>
              <a:t>LG</a:t>
            </a:r>
            <a:r>
              <a:rPr lang="ko-KR" altLang="en-US" sz="1800" dirty="0">
                <a:hlinkClick r:id="rId2"/>
              </a:rPr>
              <a:t>전자</a:t>
            </a:r>
            <a:r>
              <a:rPr lang="en-US" altLang="ko-KR" sz="1800" dirty="0">
                <a:hlinkClick r:id="rId2"/>
              </a:rPr>
              <a:t>...</a:t>
            </a:r>
            <a:r>
              <a:rPr lang="ko-KR" altLang="en-US" sz="1800" dirty="0">
                <a:hlinkClick r:id="rId2"/>
              </a:rPr>
              <a:t>점유율 </a:t>
            </a:r>
            <a:r>
              <a:rPr lang="en-US" altLang="ko-KR" sz="1800" dirty="0">
                <a:hlinkClick r:id="rId2"/>
              </a:rPr>
              <a:t>80% </a:t>
            </a:r>
            <a:r>
              <a:rPr lang="ko-KR" altLang="en-US" sz="1800" dirty="0">
                <a:hlinkClick r:id="rId2"/>
              </a:rPr>
              <a:t>달하는 그 제품 </a:t>
            </a:r>
            <a:r>
              <a:rPr lang="en-US" altLang="ko-KR" sz="1800" dirty="0">
                <a:hlinkClick r:id="rId2"/>
              </a:rPr>
              <a:t>(naver.com)</a:t>
            </a:r>
            <a:br>
              <a:rPr lang="en-US" altLang="ko-KR" sz="1800" dirty="0"/>
            </a:br>
            <a:r>
              <a:rPr lang="en-US" altLang="ja-JP" sz="1800" dirty="0"/>
              <a:t>TV</a:t>
            </a:r>
            <a:r>
              <a:rPr lang="ja-JP" altLang="en-US" sz="1800" dirty="0"/>
              <a:t>　</a:t>
            </a:r>
            <a:r>
              <a:rPr lang="en-US" altLang="ja-JP" sz="1800" dirty="0"/>
              <a:t>800</a:t>
            </a:r>
            <a:r>
              <a:rPr lang="ja-JP" altLang="en-US" sz="1800" dirty="0"/>
              <a:t>万円のものがすぐ</a:t>
            </a:r>
            <a:r>
              <a:rPr lang="en-US" altLang="ja-JP" sz="1800" dirty="0"/>
              <a:t>300</a:t>
            </a:r>
            <a:r>
              <a:rPr lang="ja-JP" altLang="en-US" sz="1800" dirty="0"/>
              <a:t>台契約</a:t>
            </a:r>
            <a:endParaRPr kumimoji="1" lang="ja-JP" altLang="en-US" sz="1800" dirty="0"/>
          </a:p>
        </p:txBody>
      </p:sp>
      <p:pic>
        <p:nvPicPr>
          <p:cNvPr id="5" name="コンテンツ プレースホルダー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930" y="1274885"/>
            <a:ext cx="10243037" cy="4722995"/>
          </a:xfrm>
        </p:spPr>
      </p:pic>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36</a:t>
            </a:fld>
            <a:endParaRPr kumimoji="1" lang="ja-JP" altLang="en-US"/>
          </a:p>
        </p:txBody>
      </p:sp>
    </p:spTree>
    <p:extLst>
      <p:ext uri="{BB962C8B-B14F-4D97-AF65-F5344CB8AC3E}">
        <p14:creationId xmlns:p14="http://schemas.microsoft.com/office/powerpoint/2010/main" val="1196155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461" y="479913"/>
            <a:ext cx="10515600" cy="531690"/>
          </a:xfrm>
        </p:spPr>
        <p:txBody>
          <a:bodyPr>
            <a:normAutofit fontScale="90000"/>
          </a:bodyPr>
          <a:lstStyle/>
          <a:p>
            <a:br>
              <a:rPr lang="ko-KR" altLang="en-US" dirty="0"/>
            </a:br>
            <a:r>
              <a:rPr lang="ja-JP" altLang="en-US" sz="2200" dirty="0"/>
              <a:t>出所：</a:t>
            </a:r>
            <a:r>
              <a:rPr lang="en-US" altLang="ja-JP" sz="2200" dirty="0"/>
              <a:t>『</a:t>
            </a:r>
            <a:r>
              <a:rPr lang="ja-JP" altLang="en-US" sz="2200" dirty="0"/>
              <a:t>デジタルタイムス</a:t>
            </a:r>
            <a:r>
              <a:rPr lang="en-US" altLang="ja-JP" sz="2200" dirty="0"/>
              <a:t>』2022.11.29.</a:t>
            </a:r>
            <a:r>
              <a:rPr lang="ja-JP" altLang="en-US" sz="2200" dirty="0"/>
              <a:t>四半期ごとにプレミアム</a:t>
            </a:r>
            <a:r>
              <a:rPr lang="en-US" altLang="ja-JP" sz="2200" dirty="0"/>
              <a:t>TV</a:t>
            </a:r>
            <a:r>
              <a:rPr lang="ja-JP" altLang="en-US" sz="2200" dirty="0"/>
              <a:t>ブランド別販売台数。</a:t>
            </a:r>
            <a:r>
              <a:rPr lang="en-US" altLang="ja-JP" sz="2200" dirty="0"/>
              <a:t>DSCC</a:t>
            </a:r>
            <a:r>
              <a:rPr lang="ja-JP" altLang="en-US" sz="2200" dirty="0"/>
              <a:t>提供</a:t>
            </a:r>
            <a:br>
              <a:rPr lang="en-US" altLang="ko-KR" sz="2200" dirty="0"/>
            </a:br>
            <a:endParaRPr kumimoji="1" lang="ja-JP" altLang="en-US" sz="2200" dirty="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930" y="1213338"/>
            <a:ext cx="10216662" cy="4941277"/>
          </a:xfrm>
        </p:spPr>
      </p:pic>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37</a:t>
            </a:fld>
            <a:endParaRPr kumimoji="1" lang="ja-JP" altLang="en-US"/>
          </a:p>
        </p:txBody>
      </p:sp>
    </p:spTree>
    <p:extLst>
      <p:ext uri="{BB962C8B-B14F-4D97-AF65-F5344CB8AC3E}">
        <p14:creationId xmlns:p14="http://schemas.microsoft.com/office/powerpoint/2010/main" val="3807491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5608" y="365125"/>
            <a:ext cx="10448192" cy="663575"/>
          </a:xfrm>
        </p:spPr>
        <p:txBody>
          <a:bodyPr>
            <a:normAutofit fontScale="90000"/>
          </a:bodyPr>
          <a:lstStyle/>
          <a:p>
            <a:r>
              <a:rPr kumimoji="1" lang="en-US" altLang="ja-JP" b="1" dirty="0"/>
              <a:t>V</a:t>
            </a:r>
            <a:r>
              <a:rPr kumimoji="1" lang="ja-JP" altLang="en-US" b="1" dirty="0"/>
              <a:t>　</a:t>
            </a:r>
            <a:r>
              <a:rPr lang="ja-JP" altLang="en-US" b="1" dirty="0"/>
              <a:t>結論（賃上げへの改善策）</a:t>
            </a:r>
            <a:endParaRPr kumimoji="1" lang="ja-JP" altLang="en-US" b="1" dirty="0"/>
          </a:p>
        </p:txBody>
      </p:sp>
      <p:sp>
        <p:nvSpPr>
          <p:cNvPr id="3" name="コンテンツ プレースホルダー 2"/>
          <p:cNvSpPr>
            <a:spLocks noGrp="1"/>
          </p:cNvSpPr>
          <p:nvPr>
            <p:ph idx="1"/>
          </p:nvPr>
        </p:nvSpPr>
        <p:spPr>
          <a:xfrm>
            <a:off x="838200" y="1028700"/>
            <a:ext cx="10515600" cy="5148263"/>
          </a:xfrm>
        </p:spPr>
        <p:txBody>
          <a:bodyPr/>
          <a:lstStyle/>
          <a:p>
            <a:pPr marL="0" indent="0">
              <a:buNone/>
            </a:pPr>
            <a:r>
              <a:rPr kumimoji="1" lang="en-US" altLang="ja-JP" dirty="0"/>
              <a:t>1</a:t>
            </a:r>
            <a:r>
              <a:rPr kumimoji="1" lang="ja-JP" altLang="en-US" dirty="0" err="1"/>
              <a:t>．</a:t>
            </a:r>
            <a:r>
              <a:rPr kumimoji="1" lang="ja-JP" altLang="en-US" dirty="0"/>
              <a:t>日本の賃金がなぜ上がらないのか。</a:t>
            </a:r>
            <a:endParaRPr kumimoji="1" lang="en-US" altLang="ja-JP" dirty="0"/>
          </a:p>
          <a:p>
            <a:pPr marL="0" indent="0">
              <a:buNone/>
            </a:pPr>
            <a:r>
              <a:rPr kumimoji="1" lang="ja-JP" altLang="en-US" dirty="0"/>
              <a:t>　①労使関係の対等性が確保されていない。</a:t>
            </a:r>
            <a:endParaRPr kumimoji="1" lang="en-US" altLang="ja-JP" dirty="0"/>
          </a:p>
          <a:p>
            <a:pPr marL="0" indent="0">
              <a:buNone/>
            </a:pPr>
            <a:r>
              <a:rPr kumimoji="1" lang="ja-JP" altLang="en-US" dirty="0"/>
              <a:t>　　・労働組合の組織率の低下、従業員過半数代表制の形骸化</a:t>
            </a:r>
            <a:endParaRPr kumimoji="1" lang="en-US" altLang="ja-JP" dirty="0"/>
          </a:p>
          <a:p>
            <a:pPr marL="0" indent="0">
              <a:buNone/>
            </a:pPr>
            <a:r>
              <a:rPr kumimoji="1" lang="ja-JP" altLang="en-US" dirty="0"/>
              <a:t>　　・労使コミュニケーションの経営資源性の低発揮</a:t>
            </a:r>
            <a:endParaRPr kumimoji="1" lang="en-US" altLang="ja-JP" dirty="0"/>
          </a:p>
          <a:p>
            <a:pPr marL="0" indent="0">
              <a:buNone/>
            </a:pPr>
            <a:r>
              <a:rPr kumimoji="1" lang="ja-JP" altLang="en-US" dirty="0"/>
              <a:t>　②労働組合の集団力の低発揮</a:t>
            </a:r>
            <a:endParaRPr kumimoji="1" lang="en-US" altLang="ja-JP" dirty="0"/>
          </a:p>
          <a:p>
            <a:pPr marL="0" indent="0">
              <a:buNone/>
            </a:pPr>
            <a:r>
              <a:rPr kumimoji="1" lang="ja-JP" altLang="en-US" dirty="0"/>
              <a:t>　　・労働組合の賃上げ要求獲得に向けた交渉力・行動力が発揮　　</a:t>
            </a:r>
            <a:endParaRPr kumimoji="1" lang="en-US" altLang="ja-JP" dirty="0"/>
          </a:p>
          <a:p>
            <a:pPr marL="0" indent="0">
              <a:buNone/>
            </a:pPr>
            <a:r>
              <a:rPr kumimoji="1" lang="ja-JP" altLang="en-US" dirty="0"/>
              <a:t>　　　　されていない。</a:t>
            </a:r>
            <a:endParaRPr kumimoji="1" lang="en-US" altLang="ja-JP" dirty="0"/>
          </a:p>
          <a:p>
            <a:pPr marL="0" indent="0">
              <a:buNone/>
            </a:pPr>
            <a:r>
              <a:rPr kumimoji="1" lang="ja-JP" altLang="en-US" dirty="0"/>
              <a:t>　　・株主重視、内部留保への配分偏中、配分構造を変えること</a:t>
            </a:r>
            <a:endParaRPr kumimoji="1" lang="en-US" altLang="ja-JP" dirty="0"/>
          </a:p>
          <a:p>
            <a:pPr marL="0" indent="0">
              <a:buNone/>
            </a:pPr>
            <a:r>
              <a:rPr kumimoji="1" lang="ja-JP" altLang="en-US" dirty="0"/>
              <a:t>　　　　ができていない。</a:t>
            </a:r>
            <a:endParaRPr kumimoji="1"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38</a:t>
            </a:fld>
            <a:endParaRPr kumimoji="1" lang="ja-JP" altLang="en-US"/>
          </a:p>
        </p:txBody>
      </p:sp>
    </p:spTree>
    <p:extLst>
      <p:ext uri="{BB962C8B-B14F-4D97-AF65-F5344CB8AC3E}">
        <p14:creationId xmlns:p14="http://schemas.microsoft.com/office/powerpoint/2010/main" val="2104292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434975"/>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838200" y="914400"/>
            <a:ext cx="10515600" cy="5512777"/>
          </a:xfrm>
        </p:spPr>
        <p:txBody>
          <a:bodyPr>
            <a:normAutofit fontScale="85000" lnSpcReduction="20000"/>
          </a:bodyPr>
          <a:lstStyle/>
          <a:p>
            <a:pPr marL="0" indent="0">
              <a:buNone/>
            </a:pPr>
            <a:r>
              <a:rPr kumimoji="1" lang="en-US" altLang="ja-JP" dirty="0"/>
              <a:t>2</a:t>
            </a:r>
            <a:r>
              <a:rPr kumimoji="1" lang="ja-JP" altLang="en-US" dirty="0"/>
              <a:t>　どうすれば上がるのか：労使関係の対等性の確保へ</a:t>
            </a:r>
            <a:endParaRPr kumimoji="1" lang="en-US" altLang="ja-JP" dirty="0"/>
          </a:p>
          <a:p>
            <a:pPr marL="0" indent="0">
              <a:buNone/>
            </a:pPr>
            <a:r>
              <a:rPr kumimoji="1" lang="ja-JP" altLang="en-US" dirty="0"/>
              <a:t>　①労働組合の組織化・組織拡大、労働協約の拡張適用の拡大へ</a:t>
            </a:r>
            <a:endParaRPr kumimoji="1" lang="en-US" altLang="ja-JP" dirty="0"/>
          </a:p>
          <a:p>
            <a:pPr marL="0" indent="0">
              <a:buNone/>
            </a:pPr>
            <a:r>
              <a:rPr kumimoji="1" lang="ja-JP" altLang="en-US" dirty="0"/>
              <a:t>　②労働組合の労働三権のフル行使</a:t>
            </a:r>
            <a:endParaRPr kumimoji="1" lang="en-US" altLang="ja-JP" dirty="0"/>
          </a:p>
          <a:p>
            <a:pPr marL="0" indent="0">
              <a:buNone/>
            </a:pPr>
            <a:r>
              <a:rPr kumimoji="1" lang="ja-JP" altLang="en-US" dirty="0"/>
              <a:t>　③従業員代表制の法制化（例：韓国の</a:t>
            </a:r>
            <a:r>
              <a:rPr kumimoji="1" lang="en-US" altLang="ja-JP" dirty="0"/>
              <a:t>勤</a:t>
            </a:r>
            <a:r>
              <a:rPr kumimoji="1" lang="ja-JP" altLang="en-US" dirty="0"/>
              <a:t>参法）・労使コミュニケーションの経営資源性の発揮</a:t>
            </a:r>
            <a:endParaRPr kumimoji="1" lang="en-US" altLang="ja-JP" dirty="0"/>
          </a:p>
          <a:p>
            <a:pPr marL="0" indent="0">
              <a:buNone/>
            </a:pPr>
            <a:r>
              <a:rPr kumimoji="1" lang="ja-JP" altLang="en-US" dirty="0"/>
              <a:t>　④雇用関係の高度化へ</a:t>
            </a:r>
            <a:endParaRPr kumimoji="1" lang="en-US" altLang="ja-JP" dirty="0"/>
          </a:p>
          <a:p>
            <a:pPr marL="0" indent="0">
              <a:buNone/>
            </a:pPr>
            <a:r>
              <a:rPr kumimoji="1" lang="ja-JP" altLang="en-US" dirty="0"/>
              <a:t>　　雇用関係の原型（使用者の指揮命令、労働者の服従：労働者は「受身的な存在」労使の「上下関係」）→労使関係の対等性を通じて、雇用関係の高度化へ（労働者の主体発揮、創意工夫、高いモチベーションなどへ：例）韓国の</a:t>
            </a:r>
            <a:r>
              <a:rPr kumimoji="1" lang="en-US" altLang="ja-JP" dirty="0"/>
              <a:t>勤</a:t>
            </a:r>
            <a:r>
              <a:rPr kumimoji="1" lang="ja-JP" altLang="en-US" dirty="0"/>
              <a:t>参法による「</a:t>
            </a:r>
            <a:r>
              <a:rPr kumimoji="1" lang="en-US" altLang="ja-JP" dirty="0"/>
              <a:t>4</a:t>
            </a:r>
            <a:r>
              <a:rPr kumimoji="1" lang="ja-JP" altLang="en-US" dirty="0" err="1"/>
              <a:t>つの</a:t>
            </a:r>
            <a:r>
              <a:rPr kumimoji="1" lang="ja-JP" altLang="en-US" dirty="0"/>
              <a:t>性」確保）：生産性向上、事業の高付加価値化、積極的なグローバル展開につながり、企業の発展と賃上げの好循環へ</a:t>
            </a:r>
            <a:endParaRPr kumimoji="1" lang="en-US" altLang="ja-JP" dirty="0"/>
          </a:p>
          <a:p>
            <a:pPr marL="0" indent="0">
              <a:buNone/>
            </a:pPr>
            <a:r>
              <a:rPr kumimoji="1" lang="en-US" altLang="ja-JP" dirty="0"/>
              <a:t>3</a:t>
            </a:r>
            <a:r>
              <a:rPr kumimoji="1" lang="ja-JP" altLang="en-US" dirty="0"/>
              <a:t>　真の民主主義へ（「職場の民主主義なくして真の民主主義なし」）人生の中で最も大切な時間を職場の中で過ごしている。そこに民主主義があって真の民主主義社会といえるのではないか。</a:t>
            </a:r>
            <a:endParaRPr kumimoji="1" lang="en-US" altLang="ja-JP" dirty="0"/>
          </a:p>
          <a:p>
            <a:pPr marL="0" indent="0">
              <a:buNone/>
            </a:pPr>
            <a:r>
              <a:rPr kumimoji="1" lang="ja-JP" altLang="en-US"/>
              <a:t>＃</a:t>
            </a:r>
            <a:r>
              <a:rPr kumimoji="1" lang="ja-JP" altLang="en-US" dirty="0"/>
              <a:t>　賃上げ効果：全労働者の１％賃上げ→生産額約</a:t>
            </a:r>
            <a:r>
              <a:rPr kumimoji="1" lang="en-US" altLang="ja-JP" dirty="0"/>
              <a:t>2.2</a:t>
            </a:r>
            <a:r>
              <a:rPr kumimoji="1" lang="ja-JP" altLang="en-US" dirty="0"/>
              <a:t>兆円、雇用者報酬約</a:t>
            </a:r>
            <a:r>
              <a:rPr kumimoji="1" lang="en-US" altLang="ja-JP" dirty="0"/>
              <a:t>0.5</a:t>
            </a:r>
            <a:r>
              <a:rPr kumimoji="1" lang="ja-JP" altLang="en-US" dirty="0"/>
              <a:t>兆円、結婚確率</a:t>
            </a:r>
            <a:r>
              <a:rPr kumimoji="1" lang="en-US" altLang="ja-JP" dirty="0"/>
              <a:t>up(</a:t>
            </a:r>
            <a:r>
              <a:rPr kumimoji="1" lang="ja-JP" altLang="en-US" dirty="0"/>
              <a:t>厚生労働省</a:t>
            </a:r>
            <a:r>
              <a:rPr kumimoji="1" lang="en-US" altLang="ja-JP" dirty="0"/>
              <a:t>2023『</a:t>
            </a:r>
            <a:r>
              <a:rPr kumimoji="1" lang="ja-JP" altLang="en-US" dirty="0"/>
              <a:t>経済労働白書</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39</a:t>
            </a:fld>
            <a:endParaRPr kumimoji="1" lang="ja-JP" altLang="en-US"/>
          </a:p>
        </p:txBody>
      </p:sp>
    </p:spTree>
    <p:extLst>
      <p:ext uri="{BB962C8B-B14F-4D97-AF65-F5344CB8AC3E}">
        <p14:creationId xmlns:p14="http://schemas.microsoft.com/office/powerpoint/2010/main" val="4269152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87819"/>
          </a:xfrm>
        </p:spPr>
        <p:txBody>
          <a:bodyPr>
            <a:noAutofit/>
          </a:bodyPr>
          <a:lstStyle/>
          <a:p>
            <a:r>
              <a:rPr kumimoji="1" lang="ja-JP" altLang="en-US" sz="2800" dirty="0"/>
              <a:t>出所：厚生労働省</a:t>
            </a:r>
            <a:r>
              <a:rPr lang="zh-TW" altLang="en-US" sz="2800" dirty="0"/>
              <a:t>「労働争議統計」「毎月勤労統計調査」</a:t>
            </a:r>
            <a:br>
              <a:rPr lang="en-US" altLang="zh-TW" sz="2800" dirty="0"/>
            </a:br>
            <a:r>
              <a:rPr lang="ja-JP" altLang="en-US" sz="2400" dirty="0"/>
              <a:t>参考：スト損失日数（</a:t>
            </a:r>
            <a:r>
              <a:rPr lang="en-US" altLang="ja-JP" sz="2400" dirty="0"/>
              <a:t>2020</a:t>
            </a:r>
            <a:r>
              <a:rPr lang="ja-JP" altLang="en-US" sz="2400" dirty="0"/>
              <a:t>年単位：千日）</a:t>
            </a:r>
            <a:br>
              <a:rPr lang="en-US" altLang="ja-JP" sz="2400" dirty="0"/>
            </a:br>
            <a:r>
              <a:rPr lang="ja-JP" altLang="en-US" sz="2400" dirty="0"/>
              <a:t>日本</a:t>
            </a:r>
            <a:r>
              <a:rPr lang="en-US" altLang="ja-JP" sz="2400" dirty="0"/>
              <a:t>2</a:t>
            </a:r>
            <a:r>
              <a:rPr lang="ja-JP" altLang="en-US" sz="2400" dirty="0" err="1"/>
              <a:t>、</a:t>
            </a:r>
            <a:r>
              <a:rPr lang="ja-JP" altLang="en-US" sz="2400" dirty="0"/>
              <a:t>アメリカ</a:t>
            </a:r>
            <a:r>
              <a:rPr lang="en-US" altLang="ja-JP" sz="2400" dirty="0"/>
              <a:t>3237</a:t>
            </a:r>
            <a:r>
              <a:rPr lang="ja-JP" altLang="en-US" sz="2400" dirty="0" err="1"/>
              <a:t>、</a:t>
            </a:r>
            <a:r>
              <a:rPr lang="ja-JP" altLang="en-US" sz="2400" dirty="0"/>
              <a:t>イギリス</a:t>
            </a:r>
            <a:r>
              <a:rPr lang="en-US" altLang="ja-JP" sz="2400" dirty="0"/>
              <a:t>206</a:t>
            </a:r>
            <a:r>
              <a:rPr lang="ja-JP" altLang="en-US" sz="2400" dirty="0" err="1"/>
              <a:t>、</a:t>
            </a:r>
            <a:r>
              <a:rPr lang="ja-JP" altLang="en-US" sz="2400" dirty="0"/>
              <a:t>ドイツ</a:t>
            </a:r>
            <a:r>
              <a:rPr lang="en-US" altLang="ja-JP" sz="2400" dirty="0"/>
              <a:t>195</a:t>
            </a:r>
            <a:r>
              <a:rPr lang="ja-JP" altLang="en-US" sz="2400" dirty="0" err="1"/>
              <a:t>、</a:t>
            </a:r>
            <a:r>
              <a:rPr lang="ja-JP" altLang="en-US" sz="2400" dirty="0"/>
              <a:t>フランス</a:t>
            </a:r>
            <a:r>
              <a:rPr lang="en-US" altLang="ja-JP" sz="2400" dirty="0"/>
              <a:t>2095</a:t>
            </a:r>
            <a:r>
              <a:rPr lang="ja-JP" altLang="en-US" sz="2400" dirty="0" err="1"/>
              <a:t>、</a:t>
            </a:r>
            <a:r>
              <a:rPr lang="ja-JP" altLang="en-US" sz="2400" dirty="0"/>
              <a:t>韓国</a:t>
            </a:r>
            <a:r>
              <a:rPr lang="en-US" altLang="ja-JP" sz="2400" dirty="0"/>
              <a:t>554</a:t>
            </a:r>
            <a:endParaRPr kumimoji="1" lang="ja-JP" altLang="en-US" sz="24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58971549"/>
              </p:ext>
            </p:extLst>
          </p:nvPr>
        </p:nvGraphicFramePr>
        <p:xfrm>
          <a:off x="838200" y="1310053"/>
          <a:ext cx="10515600" cy="4866909"/>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4</a:t>
            </a:fld>
            <a:endParaRPr kumimoji="1" lang="ja-JP" altLang="en-US"/>
          </a:p>
        </p:txBody>
      </p:sp>
    </p:spTree>
    <p:extLst>
      <p:ext uri="{BB962C8B-B14F-4D97-AF65-F5344CB8AC3E}">
        <p14:creationId xmlns:p14="http://schemas.microsoft.com/office/powerpoint/2010/main" val="3161812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4364" y="188642"/>
            <a:ext cx="8229600" cy="432047"/>
          </a:xfrm>
        </p:spPr>
        <p:txBody>
          <a:bodyPr>
            <a:normAutofit fontScale="90000"/>
          </a:bodyPr>
          <a:lstStyle/>
          <a:p>
            <a:br>
              <a:rPr lang="en-US" altLang="ja-JP" sz="2700" dirty="0"/>
            </a:br>
            <a:r>
              <a:rPr lang="ja-JP" altLang="en-US" sz="2700" dirty="0"/>
              <a:t>参考文献</a:t>
            </a:r>
            <a:br>
              <a:rPr lang="en-US" altLang="ja-JP" dirty="0"/>
            </a:br>
            <a:endParaRPr kumimoji="1" lang="ja-JP" altLang="en-US" dirty="0"/>
          </a:p>
        </p:txBody>
      </p:sp>
      <p:sp>
        <p:nvSpPr>
          <p:cNvPr id="3" name="コンテンツ プレースホルダー 2"/>
          <p:cNvSpPr>
            <a:spLocks noGrp="1"/>
          </p:cNvSpPr>
          <p:nvPr>
            <p:ph idx="1"/>
          </p:nvPr>
        </p:nvSpPr>
        <p:spPr>
          <a:xfrm>
            <a:off x="977030" y="425885"/>
            <a:ext cx="10376770" cy="6295590"/>
          </a:xfrm>
        </p:spPr>
        <p:txBody>
          <a:bodyPr>
            <a:normAutofit fontScale="47500" lnSpcReduction="20000"/>
          </a:bodyPr>
          <a:lstStyle/>
          <a:p>
            <a:pPr marL="0" indent="0">
              <a:buNone/>
            </a:pPr>
            <a:r>
              <a:rPr lang="ja-JP" altLang="en-US" dirty="0">
                <a:latin typeface="ＭＳ 明朝" panose="02020609040205080304" pitchFamily="17" charset="-128"/>
                <a:ea typeface="ＭＳ 明朝" panose="02020609040205080304" pitchFamily="17" charset="-128"/>
              </a:rPr>
              <a:t>呉学殊</a:t>
            </a:r>
            <a:r>
              <a:rPr lang="en-US" altLang="ja-JP" dirty="0">
                <a:latin typeface="ＭＳ 明朝" panose="02020609040205080304" pitchFamily="17" charset="-128"/>
                <a:ea typeface="ＭＳ 明朝" panose="02020609040205080304" pitchFamily="17" charset="-128"/>
              </a:rPr>
              <a:t>(2013a</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2018)『</a:t>
            </a:r>
            <a:r>
              <a:rPr lang="ja-JP" altLang="en-US" dirty="0">
                <a:latin typeface="ＭＳ 明朝" panose="02020609040205080304" pitchFamily="17" charset="-128"/>
                <a:ea typeface="ＭＳ 明朝" panose="02020609040205080304" pitchFamily="17" charset="-128"/>
              </a:rPr>
              <a:t>労使関係のフロンティアー労働組合の羅針盤</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増補版</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労働政策研究・研修機構</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呉学殊</a:t>
            </a:r>
            <a:r>
              <a:rPr kumimoji="1" lang="en-US" altLang="ja-JP" dirty="0">
                <a:latin typeface="ＭＳ 明朝" panose="02020609040205080304" pitchFamily="17" charset="-128"/>
                <a:ea typeface="ＭＳ 明朝" panose="02020609040205080304" pitchFamily="17" charset="-128"/>
              </a:rPr>
              <a:t>(2013b)</a:t>
            </a:r>
            <a:r>
              <a:rPr kumimoji="1" lang="ja-JP" altLang="en-US" dirty="0">
                <a:latin typeface="ＭＳ 明朝" panose="02020609040205080304" pitchFamily="17" charset="-128"/>
                <a:ea typeface="ＭＳ 明朝" panose="02020609040205080304" pitchFamily="17" charset="-128"/>
              </a:rPr>
              <a:t>「労使関係論からみた従業員代表制のあり方</a:t>
            </a:r>
            <a:r>
              <a:rPr kumimoji="1" lang="ja-JP" altLang="en-US" dirty="0" err="1">
                <a:latin typeface="ＭＳ 明朝" panose="02020609040205080304" pitchFamily="17" charset="-128"/>
                <a:ea typeface="ＭＳ 明朝" panose="02020609040205080304" pitchFamily="17" charset="-128"/>
              </a:rPr>
              <a:t>ー</a:t>
            </a:r>
            <a:r>
              <a:rPr kumimoji="1" lang="ja-JP" altLang="en-US" dirty="0">
                <a:latin typeface="ＭＳ 明朝" panose="02020609040205080304" pitchFamily="17" charset="-128"/>
                <a:ea typeface="ＭＳ 明朝" panose="02020609040205080304" pitchFamily="17" charset="-128"/>
              </a:rPr>
              <a:t>労使コミュニケーションの経営資源性　</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を生かす」</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日本労働研究雑誌</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月号</a:t>
            </a:r>
            <a:r>
              <a:rPr kumimoji="1" lang="en-US" altLang="ja-JP" dirty="0">
                <a:latin typeface="ＭＳ 明朝" panose="02020609040205080304" pitchFamily="17" charset="-128"/>
                <a:ea typeface="ＭＳ 明朝" panose="02020609040205080304" pitchFamily="17" charset="-128"/>
              </a:rPr>
              <a:t>No.630</a:t>
            </a:r>
          </a:p>
          <a:p>
            <a:pPr marL="0" indent="0">
              <a:buNone/>
            </a:pPr>
            <a:r>
              <a:rPr lang="ja-JP" altLang="en-US" dirty="0">
                <a:latin typeface="ＭＳ 明朝" panose="02020609040205080304" pitchFamily="17" charset="-128"/>
                <a:ea typeface="ＭＳ 明朝" panose="02020609040205080304" pitchFamily="17" charset="-128"/>
              </a:rPr>
              <a:t>呉学殊（</a:t>
            </a:r>
            <a:r>
              <a:rPr lang="en-US" altLang="ja-JP" dirty="0">
                <a:latin typeface="ＭＳ 明朝" panose="02020609040205080304" pitchFamily="17" charset="-128"/>
                <a:ea typeface="ＭＳ 明朝" panose="02020609040205080304" pitchFamily="17" charset="-128"/>
              </a:rPr>
              <a:t>2014a</a:t>
            </a:r>
            <a:r>
              <a:rPr lang="ja-JP" altLang="en-US" dirty="0">
                <a:latin typeface="ＭＳ 明朝" panose="02020609040205080304" pitchFamily="17" charset="-128"/>
                <a:ea typeface="ＭＳ 明朝" panose="02020609040205080304" pitchFamily="17" charset="-128"/>
              </a:rPr>
              <a:t>）「中小企業における労使の今日的課題と</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労使見解</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実践」中小企業家同友会全国</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協議会企業環境研究センター</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企業環境研究年報</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第</a:t>
            </a:r>
            <a:r>
              <a:rPr lang="en-US" altLang="ja-JP" dirty="0">
                <a:latin typeface="ＭＳ 明朝" panose="02020609040205080304" pitchFamily="17" charset="-128"/>
                <a:ea typeface="ＭＳ 明朝" panose="02020609040205080304" pitchFamily="17" charset="-128"/>
              </a:rPr>
              <a:t>18</a:t>
            </a:r>
            <a:r>
              <a:rPr lang="ja-JP" altLang="en-US" dirty="0">
                <a:latin typeface="ＭＳ 明朝" panose="02020609040205080304" pitchFamily="17" charset="-128"/>
                <a:ea typeface="ＭＳ 明朝" panose="02020609040205080304" pitchFamily="17" charset="-128"/>
              </a:rPr>
              <a:t>号</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呉学殊（</a:t>
            </a:r>
            <a:r>
              <a:rPr lang="en-US" altLang="ja-JP" dirty="0">
                <a:latin typeface="ＭＳ 明朝" panose="02020609040205080304" pitchFamily="17" charset="-128"/>
                <a:ea typeface="ＭＳ 明朝" panose="02020609040205080304" pitchFamily="17" charset="-128"/>
              </a:rPr>
              <a:t>2014b</a:t>
            </a:r>
            <a:r>
              <a:rPr lang="ja-JP" altLang="en-US" dirty="0">
                <a:latin typeface="ＭＳ 明朝" panose="02020609040205080304" pitchFamily="17" charset="-128"/>
                <a:ea typeface="ＭＳ 明朝" panose="02020609040205080304" pitchFamily="17" charset="-128"/>
              </a:rPr>
              <a:t>）「労働者代表制をどう考えるか③</a:t>
            </a:r>
            <a:r>
              <a:rPr lang="ja-JP" altLang="en-US" dirty="0" err="1">
                <a:latin typeface="ＭＳ 明朝" panose="02020609040205080304" pitchFamily="17" charset="-128"/>
                <a:ea typeface="ＭＳ 明朝" panose="02020609040205080304" pitchFamily="17" charset="-128"/>
              </a:rPr>
              <a:t>ー</a:t>
            </a:r>
            <a:r>
              <a:rPr lang="ja-JP" altLang="en-US" dirty="0">
                <a:latin typeface="ＭＳ 明朝" panose="02020609040205080304" pitchFamily="17" charset="-128"/>
                <a:ea typeface="ＭＳ 明朝" panose="02020609040205080304" pitchFamily="17" charset="-128"/>
              </a:rPr>
              <a:t>法制化は時代の要請、労組の存在感の拡大へ</a:t>
            </a:r>
            <a:r>
              <a:rPr lang="ja-JP" altLang="en-US" dirty="0" err="1">
                <a:latin typeface="ＭＳ 明朝" panose="02020609040205080304" pitchFamily="17" charset="-128"/>
                <a:ea typeface="ＭＳ 明朝" panose="02020609040205080304" pitchFamily="17" charset="-128"/>
              </a:rPr>
              <a:t>つ</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なげようー」</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月刊労働組合</a:t>
            </a:r>
            <a:r>
              <a:rPr lang="en-US" altLang="ja-JP" dirty="0">
                <a:latin typeface="ＭＳ 明朝" panose="02020609040205080304" pitchFamily="17" charset="-128"/>
                <a:ea typeface="ＭＳ 明朝" panose="02020609040205080304" pitchFamily="17" charset="-128"/>
              </a:rPr>
              <a:t>』4</a:t>
            </a:r>
            <a:r>
              <a:rPr lang="ja-JP" altLang="en-US" dirty="0">
                <a:latin typeface="ＭＳ 明朝" panose="02020609040205080304" pitchFamily="17" charset="-128"/>
                <a:ea typeface="ＭＳ 明朝" panose="02020609040205080304" pitchFamily="17" charset="-128"/>
              </a:rPr>
              <a:t>月号</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呉学殊（</a:t>
            </a:r>
            <a:r>
              <a:rPr lang="en-US" altLang="ja-JP" dirty="0">
                <a:latin typeface="ＭＳ 明朝" panose="02020609040205080304" pitchFamily="17" charset="-128"/>
                <a:ea typeface="ＭＳ 明朝" panose="02020609040205080304" pitchFamily="17" charset="-128"/>
              </a:rPr>
              <a:t>2014c</a:t>
            </a:r>
            <a:r>
              <a:rPr lang="ja-JP" altLang="en-US" dirty="0">
                <a:latin typeface="ＭＳ 明朝" panose="02020609040205080304" pitchFamily="17" charset="-128"/>
                <a:ea typeface="ＭＳ 明朝" panose="02020609040205080304" pitchFamily="17" charset="-128"/>
              </a:rPr>
              <a:t>）</a:t>
            </a:r>
            <a:r>
              <a:rPr lang="ja-JP" altLang="ja-JP" dirty="0">
                <a:latin typeface="ＭＳ 明朝" panose="02020609040205080304" pitchFamily="17" charset="-128"/>
                <a:ea typeface="ＭＳ 明朝" panose="02020609040205080304" pitchFamily="17" charset="-128"/>
                <a:cs typeface="Times New Roman"/>
              </a:rPr>
              <a:t>｢従業員代表制と既存組合のあり方｣、労働開発研究会『労働と経済』第</a:t>
            </a:r>
            <a:r>
              <a:rPr lang="en-US" altLang="ja-JP" dirty="0">
                <a:latin typeface="ＭＳ 明朝" panose="02020609040205080304" pitchFamily="17" charset="-128"/>
                <a:ea typeface="ＭＳ 明朝" panose="02020609040205080304" pitchFamily="17" charset="-128"/>
              </a:rPr>
              <a:t>1508</a:t>
            </a:r>
            <a:r>
              <a:rPr lang="ja-JP" altLang="ja-JP" dirty="0">
                <a:latin typeface="ＭＳ 明朝" panose="02020609040205080304" pitchFamily="17" charset="-128"/>
                <a:ea typeface="ＭＳ 明朝" panose="02020609040205080304" pitchFamily="17" charset="-128"/>
                <a:cs typeface="Times New Roman"/>
              </a:rPr>
              <a:t>号（</a:t>
            </a:r>
            <a:r>
              <a:rPr lang="en-US" altLang="ja-JP" dirty="0">
                <a:latin typeface="ＭＳ 明朝" panose="02020609040205080304" pitchFamily="17" charset="-128"/>
                <a:ea typeface="ＭＳ 明朝" panose="02020609040205080304" pitchFamily="17" charset="-128"/>
              </a:rPr>
              <a:t>2014.07.25</a:t>
            </a:r>
            <a:r>
              <a:rPr lang="ja-JP" altLang="ja-JP" dirty="0">
                <a:latin typeface="ＭＳ 明朝" panose="02020609040205080304" pitchFamily="17" charset="-128"/>
                <a:ea typeface="ＭＳ 明朝" panose="02020609040205080304" pitchFamily="17" charset="-128"/>
                <a:cs typeface="Times New Roman"/>
              </a:rPr>
              <a:t>）</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solidFill>
                  <a:srgbClr val="000000"/>
                </a:solidFill>
                <a:latin typeface="ＭＳ 明朝" panose="02020609040205080304" pitchFamily="17" charset="-128"/>
                <a:ea typeface="ＭＳ 明朝" panose="02020609040205080304" pitchFamily="17" charset="-128"/>
                <a:cs typeface="Times New Roman"/>
              </a:rPr>
              <a:t>呉学殊</a:t>
            </a:r>
            <a:r>
              <a:rPr lang="en-US" altLang="ja-JP" dirty="0">
                <a:solidFill>
                  <a:srgbClr val="000000"/>
                </a:solidFill>
                <a:latin typeface="ＭＳ 明朝" panose="02020609040205080304" pitchFamily="17" charset="-128"/>
                <a:ea typeface="ＭＳ 明朝" panose="02020609040205080304" pitchFamily="17" charset="-128"/>
                <a:cs typeface="Times New Roman"/>
              </a:rPr>
              <a:t>(2014d)</a:t>
            </a:r>
            <a:r>
              <a:rPr lang="ja-JP" altLang="ja-JP" dirty="0">
                <a:solidFill>
                  <a:srgbClr val="000000"/>
                </a:solidFill>
                <a:latin typeface="ＭＳ 明朝" panose="02020609040205080304" pitchFamily="17" charset="-128"/>
                <a:ea typeface="ＭＳ 明朝" panose="02020609040205080304" pitchFamily="17" charset="-128"/>
                <a:cs typeface="Times New Roman"/>
              </a:rPr>
              <a:t>「中小企業における労使関係の実態と方向性</a:t>
            </a:r>
            <a:r>
              <a:rPr lang="ja-JP" altLang="ja-JP" dirty="0" err="1">
                <a:solidFill>
                  <a:srgbClr val="000000"/>
                </a:solidFill>
                <a:latin typeface="ＭＳ 明朝" panose="02020609040205080304" pitchFamily="17" charset="-128"/>
                <a:ea typeface="ＭＳ 明朝" panose="02020609040205080304" pitchFamily="17" charset="-128"/>
                <a:cs typeface="Times New Roman"/>
              </a:rPr>
              <a:t>ー</a:t>
            </a:r>
            <a:r>
              <a:rPr lang="ja-JP" altLang="ja-JP" dirty="0">
                <a:solidFill>
                  <a:srgbClr val="000000"/>
                </a:solidFill>
                <a:latin typeface="ＭＳ 明朝" panose="02020609040205080304" pitchFamily="17" charset="-128"/>
                <a:ea typeface="ＭＳ 明朝" panose="02020609040205080304" pitchFamily="17" charset="-128"/>
                <a:cs typeface="Times New Roman"/>
              </a:rPr>
              <a:t>労使コミュニケーションの経営資源性</a:t>
            </a:r>
            <a:endParaRPr lang="en-US" altLang="ja-JP" dirty="0">
              <a:solidFill>
                <a:srgbClr val="000000"/>
              </a:solidFill>
              <a:latin typeface="ＭＳ 明朝" panose="02020609040205080304" pitchFamily="17" charset="-128"/>
              <a:ea typeface="ＭＳ 明朝" panose="02020609040205080304" pitchFamily="17" charset="-128"/>
              <a:cs typeface="Times New Roman"/>
            </a:endParaRPr>
          </a:p>
          <a:p>
            <a:pPr marL="0" indent="0">
              <a:buNone/>
            </a:pPr>
            <a:r>
              <a:rPr lang="ja-JP" altLang="en-US" dirty="0">
                <a:solidFill>
                  <a:srgbClr val="000000"/>
                </a:solidFill>
                <a:latin typeface="ＭＳ 明朝" panose="02020609040205080304" pitchFamily="17" charset="-128"/>
                <a:ea typeface="ＭＳ 明朝" panose="02020609040205080304" pitchFamily="17" charset="-128"/>
                <a:cs typeface="Times New Roman"/>
              </a:rPr>
              <a:t>　</a:t>
            </a:r>
            <a:r>
              <a:rPr lang="ja-JP" altLang="ja-JP" dirty="0">
                <a:solidFill>
                  <a:srgbClr val="000000"/>
                </a:solidFill>
                <a:latin typeface="ＭＳ 明朝" panose="02020609040205080304" pitchFamily="17" charset="-128"/>
                <a:ea typeface="ＭＳ 明朝" panose="02020609040205080304" pitchFamily="17" charset="-128"/>
                <a:cs typeface="Times New Roman"/>
              </a:rPr>
              <a:t>の発揮と従業員代表制の法制化</a:t>
            </a:r>
            <a:r>
              <a:rPr lang="ja-JP" altLang="ja-JP" dirty="0" err="1">
                <a:solidFill>
                  <a:srgbClr val="000000"/>
                </a:solidFill>
                <a:latin typeface="ＭＳ 明朝" panose="02020609040205080304" pitchFamily="17" charset="-128"/>
                <a:ea typeface="ＭＳ 明朝" panose="02020609040205080304" pitchFamily="17" charset="-128"/>
                <a:cs typeface="Times New Roman"/>
              </a:rPr>
              <a:t>ー</a:t>
            </a:r>
            <a:r>
              <a:rPr lang="ja-JP" altLang="ja-JP" dirty="0">
                <a:solidFill>
                  <a:srgbClr val="000000"/>
                </a:solidFill>
                <a:latin typeface="ＭＳ 明朝" panose="02020609040205080304" pitchFamily="17" charset="-128"/>
                <a:ea typeface="ＭＳ 明朝" panose="02020609040205080304" pitchFamily="17" charset="-128"/>
                <a:cs typeface="Times New Roman"/>
              </a:rPr>
              <a:t>」『日本労働研究雑誌』</a:t>
            </a:r>
            <a:r>
              <a:rPr lang="en-US" altLang="ja-JP" dirty="0">
                <a:solidFill>
                  <a:srgbClr val="000000"/>
                </a:solidFill>
                <a:latin typeface="ＭＳ 明朝" panose="02020609040205080304" pitchFamily="17" charset="-128"/>
                <a:ea typeface="ＭＳ 明朝" panose="02020609040205080304" pitchFamily="17" charset="-128"/>
                <a:cs typeface="Times New Roman"/>
              </a:rPr>
              <a:t>8</a:t>
            </a:r>
            <a:r>
              <a:rPr lang="ja-JP" altLang="ja-JP" dirty="0">
                <a:solidFill>
                  <a:srgbClr val="000000"/>
                </a:solidFill>
                <a:latin typeface="ＭＳ 明朝" panose="02020609040205080304" pitchFamily="17" charset="-128"/>
                <a:ea typeface="ＭＳ 明朝" panose="02020609040205080304" pitchFamily="17" charset="-128"/>
                <a:cs typeface="Times New Roman"/>
              </a:rPr>
              <a:t>月号</a:t>
            </a:r>
            <a:r>
              <a:rPr lang="en-US" altLang="ja-JP" dirty="0">
                <a:solidFill>
                  <a:srgbClr val="000000"/>
                </a:solidFill>
                <a:latin typeface="ＭＳ 明朝" panose="02020609040205080304" pitchFamily="17" charset="-128"/>
                <a:ea typeface="ＭＳ 明朝" panose="02020609040205080304" pitchFamily="17" charset="-128"/>
                <a:cs typeface="Times New Roman"/>
              </a:rPr>
              <a:t>No.649</a:t>
            </a:r>
          </a:p>
          <a:p>
            <a:pPr marL="0" indent="0">
              <a:buNone/>
            </a:pPr>
            <a:r>
              <a:rPr lang="ja-JP" altLang="en-US" dirty="0">
                <a:solidFill>
                  <a:srgbClr val="000000"/>
                </a:solidFill>
                <a:latin typeface="ＭＳ 明朝" panose="02020609040205080304" pitchFamily="17" charset="-128"/>
                <a:ea typeface="ＭＳ 明朝" panose="02020609040205080304" pitchFamily="17" charset="-128"/>
                <a:cs typeface="Times New Roman"/>
              </a:rPr>
              <a:t>呉学殊</a:t>
            </a:r>
            <a:r>
              <a:rPr lang="en-US" altLang="ja-JP" dirty="0">
                <a:solidFill>
                  <a:srgbClr val="000000"/>
                </a:solidFill>
                <a:latin typeface="ＭＳ 明朝" panose="02020609040205080304" pitchFamily="17" charset="-128"/>
                <a:ea typeface="ＭＳ 明朝" panose="02020609040205080304" pitchFamily="17" charset="-128"/>
                <a:cs typeface="Times New Roman"/>
              </a:rPr>
              <a:t>(2014d)</a:t>
            </a:r>
            <a:r>
              <a:rPr lang="ja-JP" altLang="ja-JP" dirty="0">
                <a:solidFill>
                  <a:srgbClr val="000000"/>
                </a:solidFill>
                <a:latin typeface="ＭＳ 明朝" panose="02020609040205080304" pitchFamily="17" charset="-128"/>
                <a:ea typeface="ＭＳ 明朝" panose="02020609040205080304" pitchFamily="17" charset="-128"/>
                <a:cs typeface="Times New Roman"/>
              </a:rPr>
              <a:t>「労使コミュニケーションの実態と意義―アンケート調査を基に―」</a:t>
            </a:r>
            <a:r>
              <a:rPr lang="en-US" altLang="ja-JP" dirty="0">
                <a:solidFill>
                  <a:srgbClr val="000000"/>
                </a:solidFill>
                <a:latin typeface="ＭＳ 明朝" panose="02020609040205080304" pitchFamily="17" charset="-128"/>
                <a:ea typeface="ＭＳ 明朝" panose="02020609040205080304" pitchFamily="17" charset="-128"/>
                <a:cs typeface="Times New Roman"/>
              </a:rPr>
              <a:t>JILPT</a:t>
            </a:r>
          </a:p>
          <a:p>
            <a:pPr marL="0" indent="0">
              <a:buNone/>
            </a:pPr>
            <a:r>
              <a:rPr lang="ja-JP" altLang="en-US" dirty="0">
                <a:solidFill>
                  <a:srgbClr val="000000"/>
                </a:solidFill>
                <a:latin typeface="ＭＳ 明朝" panose="02020609040205080304" pitchFamily="17" charset="-128"/>
                <a:ea typeface="ＭＳ 明朝" panose="02020609040205080304" pitchFamily="17" charset="-128"/>
                <a:cs typeface="Times New Roman"/>
              </a:rPr>
              <a:t>　</a:t>
            </a:r>
            <a:r>
              <a:rPr lang="en-US" altLang="ja-JP" dirty="0">
                <a:solidFill>
                  <a:srgbClr val="000000"/>
                </a:solidFill>
                <a:latin typeface="ＭＳ 明朝" panose="02020609040205080304" pitchFamily="17" charset="-128"/>
                <a:ea typeface="ＭＳ 明朝" panose="02020609040205080304" pitchFamily="17" charset="-128"/>
                <a:cs typeface="Times New Roman"/>
              </a:rPr>
              <a:t>Discussion Paper (</a:t>
            </a:r>
            <a:r>
              <a:rPr lang="ja-JP" altLang="ja-JP" dirty="0">
                <a:solidFill>
                  <a:srgbClr val="000000"/>
                </a:solidFill>
                <a:latin typeface="ＭＳ 明朝" panose="02020609040205080304" pitchFamily="17" charset="-128"/>
                <a:ea typeface="ＭＳ 明朝" panose="02020609040205080304" pitchFamily="17" charset="-128"/>
                <a:cs typeface="Times New Roman"/>
              </a:rPr>
              <a:t>共著</a:t>
            </a:r>
            <a:r>
              <a:rPr lang="en-US" altLang="ja-JP" dirty="0">
                <a:solidFill>
                  <a:srgbClr val="000000"/>
                </a:solidFill>
                <a:latin typeface="ＭＳ 明朝" panose="02020609040205080304" pitchFamily="17" charset="-128"/>
                <a:ea typeface="ＭＳ 明朝" panose="02020609040205080304" pitchFamily="17" charset="-128"/>
                <a:cs typeface="Times New Roman"/>
              </a:rPr>
              <a:t>)</a:t>
            </a:r>
            <a:r>
              <a:rPr lang="ja-JP" altLang="ja-JP" dirty="0" err="1">
                <a:solidFill>
                  <a:srgbClr val="000000"/>
                </a:solidFill>
                <a:latin typeface="ＭＳ 明朝" panose="02020609040205080304" pitchFamily="17" charset="-128"/>
                <a:ea typeface="ＭＳ 明朝" panose="02020609040205080304" pitchFamily="17" charset="-128"/>
                <a:cs typeface="Times New Roman"/>
              </a:rPr>
              <a:t>。</a:t>
            </a:r>
            <a:endParaRPr lang="en-US" altLang="ja-JP" dirty="0">
              <a:solidFill>
                <a:srgbClr val="000000"/>
              </a:solidFill>
              <a:latin typeface="ＭＳ 明朝" panose="02020609040205080304" pitchFamily="17" charset="-128"/>
              <a:ea typeface="ＭＳ 明朝" panose="02020609040205080304" pitchFamily="17" charset="-128"/>
              <a:cs typeface="Times New Roman"/>
            </a:endParaRPr>
          </a:p>
          <a:p>
            <a:pPr marL="0" indent="0">
              <a:buNone/>
            </a:pPr>
            <a:r>
              <a:rPr lang="ja-JP" altLang="en-US" dirty="0">
                <a:solidFill>
                  <a:srgbClr val="000000"/>
                </a:solidFill>
                <a:latin typeface="ＭＳ 明朝" panose="02020609040205080304" pitchFamily="17" charset="-128"/>
                <a:ea typeface="ＭＳ 明朝" panose="02020609040205080304" pitchFamily="17" charset="-128"/>
                <a:cs typeface="Times New Roman"/>
              </a:rPr>
              <a:t>呉学殊（</a:t>
            </a:r>
            <a:r>
              <a:rPr lang="en-US" altLang="ja-JP" dirty="0">
                <a:latin typeface="ＭＳ 明朝" panose="02020609040205080304" pitchFamily="17" charset="-128"/>
                <a:ea typeface="ＭＳ 明朝" panose="02020609040205080304" pitchFamily="17" charset="-128"/>
              </a:rPr>
              <a:t>2017</a:t>
            </a:r>
            <a:r>
              <a:rPr lang="ja-JP" altLang="en-US" dirty="0">
                <a:latin typeface="ＭＳ 明朝" panose="02020609040205080304" pitchFamily="17" charset="-128"/>
                <a:ea typeface="ＭＳ 明朝" panose="02020609040205080304" pitchFamily="17" charset="-128"/>
              </a:rPr>
              <a:t>）</a:t>
            </a:r>
            <a:r>
              <a:rPr lang="ja-JP" altLang="ja-JP" dirty="0">
                <a:latin typeface="ＭＳ 明朝" panose="02020609040205080304" pitchFamily="17" charset="-128"/>
                <a:ea typeface="ＭＳ 明朝" panose="02020609040205080304" pitchFamily="17" charset="-128"/>
              </a:rPr>
              <a:t>｢企業コミュニティと労使関係―日立と資生堂労組の事例を中心に｣『日本労働研究雑誌』</a:t>
            </a:r>
            <a:r>
              <a:rPr lang="en-US" altLang="ja-JP" dirty="0">
                <a:latin typeface="ＭＳ 明朝" panose="02020609040205080304" pitchFamily="17" charset="-128"/>
                <a:ea typeface="ＭＳ 明朝" panose="02020609040205080304" pitchFamily="17" charset="-128"/>
              </a:rPr>
              <a:t>9</a:t>
            </a:r>
            <a:r>
              <a:rPr lang="ja-JP" altLang="ja-JP" dirty="0">
                <a:latin typeface="ＭＳ 明朝" panose="02020609040205080304" pitchFamily="17" charset="-128"/>
                <a:ea typeface="ＭＳ 明朝" panose="02020609040205080304" pitchFamily="17" charset="-128"/>
              </a:rPr>
              <a:t>月号、</a:t>
            </a:r>
            <a:r>
              <a:rPr lang="en-US" altLang="ja-JP" dirty="0">
                <a:latin typeface="ＭＳ 明朝" panose="02020609040205080304" pitchFamily="17" charset="-128"/>
                <a:ea typeface="ＭＳ 明朝" panose="02020609040205080304" pitchFamily="17" charset="-128"/>
              </a:rPr>
              <a:t>No.686</a:t>
            </a:r>
            <a:endParaRPr lang="en-US" altLang="ja-JP" dirty="0">
              <a:solidFill>
                <a:srgbClr val="000000"/>
              </a:solidFill>
              <a:latin typeface="ＭＳ 明朝" panose="02020609040205080304" pitchFamily="17" charset="-128"/>
              <a:ea typeface="ＭＳ 明朝" panose="02020609040205080304" pitchFamily="17" charset="-128"/>
              <a:cs typeface="Times New Roman"/>
            </a:endParaRPr>
          </a:p>
          <a:p>
            <a:pPr marL="0" indent="0">
              <a:buNone/>
            </a:pPr>
            <a:r>
              <a:rPr lang="ja-JP" altLang="en-US" dirty="0">
                <a:latin typeface="ＭＳ 明朝" panose="02020609040205080304" pitchFamily="17" charset="-128"/>
                <a:ea typeface="ＭＳ 明朝" panose="02020609040205080304" pitchFamily="17" charset="-128"/>
              </a:rPr>
              <a:t>呉学殊（</a:t>
            </a:r>
            <a:r>
              <a:rPr lang="en-US" altLang="ja-JP" dirty="0">
                <a:latin typeface="ＭＳ 明朝" panose="02020609040205080304" pitchFamily="17" charset="-128"/>
                <a:ea typeface="ＭＳ 明朝" panose="02020609040205080304" pitchFamily="17" charset="-128"/>
              </a:rPr>
              <a:t>2019a</a:t>
            </a:r>
            <a:r>
              <a:rPr lang="ja-JP" altLang="en-US" dirty="0">
                <a:latin typeface="ＭＳ 明朝" panose="02020609040205080304" pitchFamily="17" charset="-128"/>
                <a:ea typeface="ＭＳ 明朝" panose="02020609040205080304" pitchFamily="17" charset="-128"/>
              </a:rPr>
              <a:t>）</a:t>
            </a:r>
            <a:r>
              <a:rPr lang="ja-JP" altLang="ja-JP" dirty="0">
                <a:latin typeface="ＭＳ 明朝" panose="02020609040205080304" pitchFamily="17" charset="-128"/>
                <a:ea typeface="ＭＳ 明朝" panose="02020609040205080304" pitchFamily="17" charset="-128"/>
              </a:rPr>
              <a:t>『企業組織再編の実像―労使関係の最前線―』労働政策研究・研修機構。</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呉学殊（</a:t>
            </a:r>
            <a:r>
              <a:rPr kumimoji="1" lang="en-US" altLang="ja-JP" dirty="0">
                <a:latin typeface="ＭＳ 明朝" panose="02020609040205080304" pitchFamily="17" charset="-128"/>
                <a:ea typeface="ＭＳ 明朝" panose="02020609040205080304" pitchFamily="17" charset="-128"/>
              </a:rPr>
              <a:t>2019b</a:t>
            </a:r>
            <a:r>
              <a:rPr kumimoji="1" lang="ja-JP" altLang="en-US" dirty="0">
                <a:latin typeface="ＭＳ 明朝" panose="02020609040205080304" pitchFamily="17" charset="-128"/>
                <a:ea typeface="ＭＳ 明朝" panose="02020609040205080304" pitchFamily="17" charset="-128"/>
              </a:rPr>
              <a:t>）</a:t>
            </a:r>
            <a:r>
              <a:rPr lang="ja-JP" altLang="en-US" dirty="0"/>
              <a:t>「総論　コーポレートガバナンス改革と労働組合の役割・存在意義の最大化に向けて」連合総研</a:t>
            </a:r>
            <a:r>
              <a:rPr lang="en-US" altLang="ja-JP" dirty="0"/>
              <a:t>『</a:t>
            </a:r>
            <a:r>
              <a:rPr lang="ja-JP" altLang="en-US" dirty="0"/>
              <a:t>企業危機の克服と労働組合の存在意義の最大化に向けてーコーポレートガバナンスと労働組合の役割に関する調査研究委員会報告</a:t>
            </a:r>
            <a:r>
              <a:rPr lang="ja-JP" altLang="en-US" dirty="0" err="1"/>
              <a:t>ー</a:t>
            </a:r>
            <a:r>
              <a:rPr lang="en-US" altLang="ja-JP" dirty="0"/>
              <a:t>』</a:t>
            </a:r>
          </a:p>
          <a:p>
            <a:pPr marL="0" indent="0">
              <a:buNone/>
            </a:pPr>
            <a:r>
              <a:rPr kumimoji="1" lang="ja-JP" altLang="en-US" dirty="0">
                <a:latin typeface="ＭＳ 明朝" panose="02020609040205080304" pitchFamily="17" charset="-128"/>
                <a:ea typeface="ＭＳ 明朝" panose="02020609040205080304" pitchFamily="17" charset="-128"/>
              </a:rPr>
              <a:t>呉学殊（</a:t>
            </a:r>
            <a:r>
              <a:rPr kumimoji="1" lang="en-US" altLang="ja-JP" dirty="0">
                <a:latin typeface="ＭＳ 明朝" panose="02020609040205080304" pitchFamily="17" charset="-128"/>
                <a:ea typeface="ＭＳ 明朝" panose="02020609040205080304" pitchFamily="17" charset="-128"/>
              </a:rPr>
              <a:t>2020</a:t>
            </a:r>
            <a:r>
              <a:rPr kumimoji="1" lang="ja-JP" altLang="en-US" dirty="0">
                <a:latin typeface="ＭＳ 明朝" panose="02020609040205080304" pitchFamily="17" charset="-128"/>
                <a:ea typeface="ＭＳ 明朝" panose="02020609040205080304" pitchFamily="17" charset="-128"/>
              </a:rPr>
              <a:t>）「現行の従業員過半数代表制の問題と従業員代表制の法制化の必要性」経営民主ネットワーク</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経営民主主義</a:t>
            </a:r>
            <a:r>
              <a:rPr kumimoji="1" lang="en-US" altLang="ja-JP" dirty="0">
                <a:latin typeface="ＭＳ 明朝" panose="02020609040205080304" pitchFamily="17" charset="-128"/>
                <a:ea typeface="ＭＳ 明朝" panose="02020609040205080304" pitchFamily="17" charset="-128"/>
              </a:rPr>
              <a:t>』No.74</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August 2020</a:t>
            </a:r>
          </a:p>
          <a:p>
            <a:pPr marL="0" indent="0">
              <a:buNone/>
            </a:pPr>
            <a:r>
              <a:rPr kumimoji="1" lang="ja-JP" altLang="en-US" dirty="0">
                <a:latin typeface="ＭＳ 明朝" panose="02020609040205080304" pitchFamily="17" charset="-128"/>
                <a:ea typeface="ＭＳ 明朝" panose="02020609040205080304" pitchFamily="17" charset="-128"/>
              </a:rPr>
              <a:t>呉学殊（</a:t>
            </a:r>
            <a:r>
              <a:rPr kumimoji="1" lang="en-US" altLang="ja-JP" dirty="0">
                <a:latin typeface="ＭＳ 明朝" panose="02020609040205080304" pitchFamily="17" charset="-128"/>
                <a:ea typeface="ＭＳ 明朝" panose="02020609040205080304" pitchFamily="17" charset="-128"/>
              </a:rPr>
              <a:t>2022a</a:t>
            </a:r>
            <a:r>
              <a:rPr kumimoji="1" lang="ja-JP" altLang="en-US" dirty="0">
                <a:latin typeface="ＭＳ 明朝" panose="02020609040205080304" pitchFamily="17" charset="-128"/>
                <a:ea typeface="ＭＳ 明朝" panose="02020609040205080304" pitchFamily="17" charset="-128"/>
              </a:rPr>
              <a:t>）</a:t>
            </a:r>
            <a:r>
              <a:rPr lang="ja-JP" altLang="ja-JP" dirty="0"/>
              <a:t>「企業グループ労使関係と労連・労協の役割」『労働調査』</a:t>
            </a:r>
            <a:r>
              <a:rPr lang="en-US" altLang="ja-JP" dirty="0"/>
              <a:t>2022</a:t>
            </a:r>
            <a:r>
              <a:rPr lang="ja-JP" altLang="ja-JP" dirty="0"/>
              <a:t>年</a:t>
            </a:r>
            <a:r>
              <a:rPr lang="en-US" altLang="ja-JP" dirty="0"/>
              <a:t>4</a:t>
            </a:r>
            <a:r>
              <a:rPr lang="ja-JP" altLang="ja-JP" dirty="0"/>
              <a:t>月号</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呉学殊（</a:t>
            </a:r>
            <a:r>
              <a:rPr kumimoji="1" lang="en-US" altLang="ja-JP" dirty="0">
                <a:latin typeface="ＭＳ 明朝" panose="02020609040205080304" pitchFamily="17" charset="-128"/>
                <a:ea typeface="ＭＳ 明朝" panose="02020609040205080304" pitchFamily="17" charset="-128"/>
              </a:rPr>
              <a:t>2022b</a:t>
            </a:r>
            <a:r>
              <a:rPr kumimoji="1" lang="ja-JP" altLang="en-US" dirty="0">
                <a:latin typeface="ＭＳ 明朝" panose="02020609040205080304" pitchFamily="17" charset="-128"/>
                <a:ea typeface="ＭＳ 明朝" panose="02020609040205080304" pitchFamily="17" charset="-128"/>
              </a:rPr>
              <a:t>）「日本的雇用慣行における集団</a:t>
            </a:r>
            <a:r>
              <a:rPr kumimoji="1" lang="ja-JP" altLang="en-US" dirty="0" err="1">
                <a:latin typeface="ＭＳ 明朝" panose="02020609040205080304" pitchFamily="17" charset="-128"/>
                <a:ea typeface="ＭＳ 明朝" panose="02020609040205080304" pitchFamily="17" charset="-128"/>
              </a:rPr>
              <a:t>ー</a:t>
            </a:r>
            <a:r>
              <a:rPr kumimoji="1" lang="ja-JP" altLang="en-US" dirty="0">
                <a:latin typeface="ＭＳ 明朝" panose="02020609040205080304" pitchFamily="17" charset="-128"/>
                <a:ea typeface="ＭＳ 明朝" panose="02020609040205080304" pitchFamily="17" charset="-128"/>
              </a:rPr>
              <a:t>労使関係と賃上げを中心に」</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日本労働研究雑誌</a:t>
            </a:r>
            <a:r>
              <a:rPr kumimoji="1" lang="en-US" altLang="ja-JP" dirty="0">
                <a:latin typeface="ＭＳ 明朝" panose="02020609040205080304" pitchFamily="17" charset="-128"/>
                <a:ea typeface="ＭＳ 明朝" panose="02020609040205080304" pitchFamily="17" charset="-128"/>
              </a:rPr>
              <a:t>』2022</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10</a:t>
            </a:r>
            <a:r>
              <a:rPr kumimoji="1" lang="ja-JP" altLang="en-US" dirty="0">
                <a:latin typeface="ＭＳ 明朝" panose="02020609040205080304" pitchFamily="17" charset="-128"/>
                <a:ea typeface="ＭＳ 明朝" panose="02020609040205080304" pitchFamily="17" charset="-128"/>
              </a:rPr>
              <a:t>月号</a:t>
            </a:r>
            <a:r>
              <a:rPr kumimoji="1" lang="en-US" altLang="ja-JP" dirty="0">
                <a:latin typeface="ＭＳ 明朝" panose="02020609040205080304" pitchFamily="17" charset="-128"/>
                <a:ea typeface="ＭＳ 明朝" panose="02020609040205080304" pitchFamily="17" charset="-128"/>
              </a:rPr>
              <a:t>No.747</a:t>
            </a:r>
          </a:p>
          <a:p>
            <a:pPr marL="0" indent="0">
              <a:buNone/>
            </a:pPr>
            <a:r>
              <a:rPr lang="ja-JP" altLang="en-US" dirty="0">
                <a:latin typeface="ＭＳ 明朝" panose="02020609040205080304" pitchFamily="17" charset="-128"/>
                <a:ea typeface="ＭＳ 明朝" panose="02020609040205080304" pitchFamily="17" charset="-128"/>
              </a:rPr>
              <a:t>労働政策研究・研修機構（</a:t>
            </a:r>
            <a:r>
              <a:rPr lang="en-US" altLang="ja-JP" dirty="0">
                <a:latin typeface="ＭＳ 明朝" panose="02020609040205080304" pitchFamily="17" charset="-128"/>
                <a:ea typeface="ＭＳ 明朝" panose="02020609040205080304" pitchFamily="17" charset="-128"/>
              </a:rPr>
              <a:t>2013</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労使コミュニケーションの経営資源性と課題</a:t>
            </a:r>
            <a:r>
              <a:rPr lang="ja-JP" altLang="en-US" dirty="0" err="1">
                <a:latin typeface="ＭＳ 明朝" panose="02020609040205080304" pitchFamily="17" charset="-128"/>
                <a:ea typeface="ＭＳ 明朝" panose="02020609040205080304" pitchFamily="17" charset="-128"/>
              </a:rPr>
              <a:t>ー</a:t>
            </a:r>
            <a:r>
              <a:rPr lang="ja-JP" altLang="en-US" dirty="0">
                <a:latin typeface="ＭＳ 明朝" panose="02020609040205080304" pitchFamily="17" charset="-128"/>
                <a:ea typeface="ＭＳ 明朝" panose="02020609040205080304" pitchFamily="17" charset="-128"/>
              </a:rPr>
              <a:t>中小企業の先進事例を中心にー</a:t>
            </a:r>
            <a:r>
              <a:rPr lang="en-US" altLang="ja-JP" dirty="0">
                <a:latin typeface="ＭＳ 明朝" panose="02020609040205080304" pitchFamily="17" charset="-128"/>
                <a:ea typeface="ＭＳ 明朝" panose="02020609040205080304" pitchFamily="17" charset="-128"/>
              </a:rPr>
              <a:t>』</a:t>
            </a: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JILPT</a:t>
            </a:r>
            <a:r>
              <a:rPr lang="ja-JP" altLang="en-US" dirty="0">
                <a:latin typeface="ＭＳ 明朝" panose="02020609040205080304" pitchFamily="17" charset="-128"/>
                <a:ea typeface="ＭＳ 明朝" panose="02020609040205080304" pitchFamily="17" charset="-128"/>
              </a:rPr>
              <a:t>資料シリーズ</a:t>
            </a:r>
            <a:r>
              <a:rPr lang="en-US" altLang="ja-JP" dirty="0">
                <a:latin typeface="ＭＳ 明朝" panose="02020609040205080304" pitchFamily="17" charset="-128"/>
                <a:ea typeface="ＭＳ 明朝" panose="02020609040205080304" pitchFamily="17" charset="-128"/>
              </a:rPr>
              <a:t>No.124</a:t>
            </a: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労働政策研究・研修機構（</a:t>
            </a:r>
            <a:r>
              <a:rPr lang="en-US" altLang="ja-JP" dirty="0">
                <a:latin typeface="ＭＳ 明朝" panose="02020609040205080304" pitchFamily="17" charset="-128"/>
                <a:ea typeface="ＭＳ 明朝" panose="02020609040205080304" pitchFamily="17" charset="-128"/>
              </a:rPr>
              <a:t>2013</a:t>
            </a: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様々な雇用形態にある者を含む労働者全体の意見集約のための集団的労使関係法制</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に関する研究会報告書</a:t>
            </a:r>
            <a:r>
              <a:rPr lang="en-US" altLang="ja-JP" dirty="0">
                <a:latin typeface="ＭＳ 明朝" panose="02020609040205080304" pitchFamily="17" charset="-128"/>
                <a:ea typeface="ＭＳ 明朝" panose="02020609040205080304" pitchFamily="17" charset="-128"/>
              </a:rPr>
              <a:t>』</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F4D4AB57-9F12-402F-AD2D-DA75C59F6B4C}" type="slidenum">
              <a:rPr lang="ja-JP" altLang="en-US" smtClean="0">
                <a:solidFill>
                  <a:prstClr val="black">
                    <a:tint val="75000"/>
                  </a:prstClr>
                </a:solidFill>
              </a:rPr>
              <a:pPr/>
              <a:t>40</a:t>
            </a:fld>
            <a:endParaRPr lang="ja-JP" altLang="en-US">
              <a:solidFill>
                <a:prstClr val="black">
                  <a:tint val="75000"/>
                </a:prstClr>
              </a:solidFill>
            </a:endParaRPr>
          </a:p>
        </p:txBody>
      </p:sp>
    </p:spTree>
    <p:extLst>
      <p:ext uri="{BB962C8B-B14F-4D97-AF65-F5344CB8AC3E}">
        <p14:creationId xmlns:p14="http://schemas.microsoft.com/office/powerpoint/2010/main" val="31939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419966"/>
          </a:xfrm>
        </p:spPr>
        <p:txBody>
          <a:bodyPr>
            <a:noAutofit/>
          </a:bodyPr>
          <a:lstStyle/>
          <a:p>
            <a:r>
              <a:rPr kumimoji="1" lang="ja-JP" altLang="en-US" sz="2800" dirty="0"/>
              <a:t>出所：厚生労働省</a:t>
            </a:r>
            <a:r>
              <a:rPr lang="ja-JP" altLang="en-US" sz="2800" dirty="0"/>
              <a:t>「民間主要企業春季賃上げ要求・妥結状況」</a:t>
            </a:r>
            <a:endParaRPr kumimoji="1" lang="ja-JP" altLang="en-US" sz="2800" dirty="0"/>
          </a:p>
        </p:txBody>
      </p:sp>
      <p:sp>
        <p:nvSpPr>
          <p:cNvPr id="3" name="コンテンツ プレースホルダー 2"/>
          <p:cNvSpPr>
            <a:spLocks noGrp="1"/>
          </p:cNvSpPr>
          <p:nvPr>
            <p:ph idx="1"/>
          </p:nvPr>
        </p:nvSpPr>
        <p:spPr>
          <a:xfrm>
            <a:off x="838200" y="964479"/>
            <a:ext cx="10515600" cy="5212484"/>
          </a:xfrm>
        </p:spPr>
        <p:txBody>
          <a:bodyPr/>
          <a:lstStyle/>
          <a:p>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939686044"/>
              </p:ext>
            </p:extLst>
          </p:nvPr>
        </p:nvGraphicFramePr>
        <p:xfrm>
          <a:off x="1016000" y="964479"/>
          <a:ext cx="10150764" cy="5212484"/>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4"/>
          <p:cNvSpPr>
            <a:spLocks noGrp="1"/>
          </p:cNvSpPr>
          <p:nvPr>
            <p:ph type="sldNum" sz="quarter" idx="12"/>
          </p:nvPr>
        </p:nvSpPr>
        <p:spPr/>
        <p:txBody>
          <a:bodyPr/>
          <a:lstStyle/>
          <a:p>
            <a:fld id="{C7D84B9F-24EA-484B-8067-4BF15362066F}" type="slidenum">
              <a:rPr kumimoji="1" lang="ja-JP" altLang="en-US" smtClean="0"/>
              <a:t>5</a:t>
            </a:fld>
            <a:endParaRPr kumimoji="1" lang="ja-JP" altLang="en-US"/>
          </a:p>
        </p:txBody>
      </p:sp>
    </p:spTree>
    <p:extLst>
      <p:ext uri="{BB962C8B-B14F-4D97-AF65-F5344CB8AC3E}">
        <p14:creationId xmlns:p14="http://schemas.microsoft.com/office/powerpoint/2010/main" val="209005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22898"/>
          </a:xfrm>
        </p:spPr>
        <p:txBody>
          <a:bodyPr>
            <a:normAutofit/>
          </a:bodyPr>
          <a:lstStyle/>
          <a:p>
            <a:r>
              <a:rPr lang="ja-JP" altLang="en-US" sz="2400" dirty="0"/>
              <a:t>出所：厚生労働省</a:t>
            </a:r>
            <a:r>
              <a:rPr lang="en-US" altLang="ja-JP" sz="2400" dirty="0"/>
              <a:t>『</a:t>
            </a:r>
            <a:r>
              <a:rPr lang="ja-JP" altLang="en-US" sz="2400" dirty="0"/>
              <a:t>賃金引き上げ等の実態に関する調査報告</a:t>
            </a:r>
            <a:r>
              <a:rPr lang="en-US" altLang="ja-JP" sz="2400" dirty="0"/>
              <a:t>』</a:t>
            </a:r>
            <a:r>
              <a:rPr lang="ja-JP" altLang="en-US" sz="2400" dirty="0"/>
              <a:t>各年</a:t>
            </a:r>
            <a:endParaRPr kumimoji="1" lang="ja-JP" altLang="en-US" sz="2400"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6</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13887883"/>
              </p:ext>
            </p:extLst>
          </p:nvPr>
        </p:nvGraphicFramePr>
        <p:xfrm>
          <a:off x="838200" y="1107831"/>
          <a:ext cx="10515600" cy="50691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368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399806"/>
          </a:xfrm>
        </p:spPr>
        <p:txBody>
          <a:bodyPr>
            <a:normAutofit/>
          </a:bodyPr>
          <a:lstStyle/>
          <a:p>
            <a:r>
              <a:rPr lang="ja-JP" altLang="en-US" sz="2000" dirty="0"/>
              <a:t>出所：厚生労働省</a:t>
            </a:r>
            <a:r>
              <a:rPr lang="en-US" altLang="ja-JP" sz="2000" dirty="0"/>
              <a:t>『</a:t>
            </a:r>
            <a:r>
              <a:rPr lang="ja-JP" altLang="en-US" sz="2000" dirty="0"/>
              <a:t>賃金引上げ等の実態に関する調査</a:t>
            </a:r>
            <a:r>
              <a:rPr lang="en-US" altLang="ja-JP" sz="2000" dirty="0"/>
              <a:t>』</a:t>
            </a:r>
            <a:endParaRPr kumimoji="1" lang="ja-JP" altLang="en-US" sz="2000"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7</a:t>
            </a:fld>
            <a:endParaRPr kumimoji="1" lang="ja-JP" altLang="en-US"/>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223768041"/>
              </p:ext>
            </p:extLst>
          </p:nvPr>
        </p:nvGraphicFramePr>
        <p:xfrm>
          <a:off x="838200" y="888023"/>
          <a:ext cx="10515600" cy="5288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593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9277"/>
            <a:ext cx="10515600" cy="861646"/>
          </a:xfrm>
        </p:spPr>
        <p:txBody>
          <a:bodyPr>
            <a:normAutofit fontScale="90000"/>
          </a:bodyPr>
          <a:lstStyle/>
          <a:p>
            <a:r>
              <a:rPr lang="zh-TW" altLang="en-US" sz="2200" dirty="0"/>
              <a:t>出所：財務省「法人企業統計調査」</a:t>
            </a:r>
            <a:br>
              <a:rPr lang="en-US" altLang="zh-TW" sz="2200" dirty="0"/>
            </a:br>
            <a:r>
              <a:rPr lang="ja-JP" altLang="en-US" sz="2200" b="1" dirty="0"/>
              <a:t>配当金</a:t>
            </a:r>
            <a:r>
              <a:rPr lang="en-US" altLang="ja-JP" sz="2200" b="1" dirty="0"/>
              <a:t>1990</a:t>
            </a:r>
            <a:r>
              <a:rPr lang="ja-JP" altLang="en-US" sz="2200" b="1" dirty="0"/>
              <a:t>年</a:t>
            </a:r>
            <a:r>
              <a:rPr lang="en-US" altLang="ja-JP" sz="2200" b="1" dirty="0"/>
              <a:t>4</a:t>
            </a:r>
            <a:r>
              <a:rPr lang="ja-JP" altLang="en-US" sz="2200" b="1" dirty="0"/>
              <a:t>兆</a:t>
            </a:r>
            <a:r>
              <a:rPr lang="en-US" altLang="ja-JP" sz="2200" b="1" dirty="0"/>
              <a:t>2270</a:t>
            </a:r>
            <a:r>
              <a:rPr lang="ja-JP" altLang="en-US" sz="2200" b="1" dirty="0"/>
              <a:t>億円、</a:t>
            </a:r>
            <a:r>
              <a:rPr lang="en-US" altLang="ja-JP" sz="2200" b="1" dirty="0"/>
              <a:t>2000</a:t>
            </a:r>
            <a:r>
              <a:rPr lang="ja-JP" altLang="en-US" sz="2200" b="1" dirty="0"/>
              <a:t>年</a:t>
            </a:r>
            <a:r>
              <a:rPr lang="en-US" altLang="ja-JP" sz="2200" b="1" dirty="0"/>
              <a:t>4</a:t>
            </a:r>
            <a:r>
              <a:rPr lang="ja-JP" altLang="en-US" sz="2200" b="1" dirty="0"/>
              <a:t>兆</a:t>
            </a:r>
            <a:r>
              <a:rPr lang="en-US" altLang="ja-JP" sz="2200" b="1" dirty="0"/>
              <a:t>8316</a:t>
            </a:r>
            <a:r>
              <a:rPr lang="ja-JP" altLang="en-US" sz="2200" b="1" dirty="0"/>
              <a:t>億円、</a:t>
            </a:r>
            <a:r>
              <a:rPr lang="en-US" altLang="ja-JP" sz="2200" b="1" dirty="0"/>
              <a:t>10</a:t>
            </a:r>
            <a:r>
              <a:rPr lang="ja-JP" altLang="en-US" sz="2200" b="1" dirty="0"/>
              <a:t>年</a:t>
            </a:r>
            <a:r>
              <a:rPr lang="en-US" altLang="ja-JP" sz="2200" b="1" dirty="0"/>
              <a:t>10</a:t>
            </a:r>
            <a:r>
              <a:rPr lang="ja-JP" altLang="en-US" sz="2200" b="1" dirty="0"/>
              <a:t>兆</a:t>
            </a:r>
            <a:r>
              <a:rPr lang="en-US" altLang="ja-JP" sz="2200" b="1" dirty="0"/>
              <a:t>3574</a:t>
            </a:r>
            <a:r>
              <a:rPr lang="ja-JP" altLang="en-US" sz="2200" b="1" dirty="0"/>
              <a:t>億円、</a:t>
            </a:r>
            <a:r>
              <a:rPr lang="en-US" altLang="ja-JP" sz="2200" b="1" dirty="0"/>
              <a:t>20</a:t>
            </a:r>
            <a:r>
              <a:rPr lang="ja-JP" altLang="en-US" sz="2200" b="1" dirty="0"/>
              <a:t>年</a:t>
            </a:r>
            <a:r>
              <a:rPr lang="en-US" altLang="ja-JP" sz="2200" b="1" dirty="0"/>
              <a:t>26</a:t>
            </a:r>
            <a:r>
              <a:rPr lang="ja-JP" altLang="en-US" sz="2200" b="1" dirty="0"/>
              <a:t>兆</a:t>
            </a:r>
            <a:r>
              <a:rPr lang="en-US" altLang="ja-JP" sz="2200" b="1" dirty="0"/>
              <a:t>2437</a:t>
            </a:r>
            <a:r>
              <a:rPr lang="ja-JP" altLang="en-US" sz="2200" b="1" dirty="0"/>
              <a:t>億円</a:t>
            </a:r>
            <a:br>
              <a:rPr lang="en-US" altLang="ja-JP" sz="2200" b="1" dirty="0"/>
            </a:br>
            <a:r>
              <a:rPr lang="ja-JP" altLang="en-US" sz="2200" b="1" dirty="0"/>
              <a:t>配当率</a:t>
            </a:r>
            <a:r>
              <a:rPr lang="en-US" altLang="ja-JP" sz="2200" b="1" dirty="0"/>
              <a:t>1990</a:t>
            </a:r>
            <a:r>
              <a:rPr lang="ja-JP" altLang="en-US" sz="2200" b="1" dirty="0"/>
              <a:t>年代</a:t>
            </a:r>
            <a:r>
              <a:rPr lang="en-US" altLang="ja-JP" sz="2200" b="1" dirty="0"/>
              <a:t>6.1</a:t>
            </a:r>
            <a:r>
              <a:rPr lang="ja-JP" altLang="en-US" sz="2200" b="1" dirty="0"/>
              <a:t>％、</a:t>
            </a:r>
            <a:r>
              <a:rPr lang="en-US" altLang="ja-JP" sz="2200" b="1" dirty="0"/>
              <a:t>2000</a:t>
            </a:r>
            <a:r>
              <a:rPr lang="ja-JP" altLang="en-US" sz="2200" b="1" dirty="0"/>
              <a:t>年代</a:t>
            </a:r>
            <a:r>
              <a:rPr lang="en-US" altLang="ja-JP" sz="2200" b="1" dirty="0"/>
              <a:t>10.3</a:t>
            </a:r>
            <a:r>
              <a:rPr lang="ja-JP" altLang="en-US" sz="2200" b="1" dirty="0"/>
              <a:t>％、</a:t>
            </a:r>
            <a:r>
              <a:rPr lang="en-US" altLang="ja-JP" sz="2200" b="1" dirty="0"/>
              <a:t>2010</a:t>
            </a:r>
            <a:r>
              <a:rPr lang="ja-JP" altLang="en-US" sz="2200" b="1" dirty="0"/>
              <a:t>年代</a:t>
            </a:r>
            <a:r>
              <a:rPr lang="en-US" altLang="ja-JP" sz="2200" b="1" dirty="0"/>
              <a:t>17.0</a:t>
            </a:r>
            <a:r>
              <a:rPr lang="ja-JP" altLang="en-US" sz="2200" b="1" dirty="0"/>
              <a:t>％</a:t>
            </a:r>
            <a:br>
              <a:rPr lang="en-US" altLang="zh-TW" sz="2400" dirty="0"/>
            </a:br>
            <a:endParaRPr kumimoji="1" lang="ja-JP" altLang="en-US" sz="2200" dirty="0"/>
          </a:p>
        </p:txBody>
      </p:sp>
      <p:sp>
        <p:nvSpPr>
          <p:cNvPr id="3" name="コンテンツ プレースホルダー 2"/>
          <p:cNvSpPr>
            <a:spLocks noGrp="1"/>
          </p:cNvSpPr>
          <p:nvPr>
            <p:ph idx="1"/>
          </p:nvPr>
        </p:nvSpPr>
        <p:spPr>
          <a:xfrm>
            <a:off x="838200" y="1494692"/>
            <a:ext cx="10515600" cy="4682271"/>
          </a:xfrm>
        </p:spPr>
        <p:txBody>
          <a:bodyPr/>
          <a:lstStyle/>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C7D84B9F-24EA-484B-8067-4BF15362066F}" type="slidenum">
              <a:rPr kumimoji="1" lang="ja-JP" altLang="en-US" smtClean="0"/>
              <a:t>8</a:t>
            </a:fld>
            <a:endParaRPr kumimoji="1" lang="ja-JP" altLang="en-US"/>
          </a:p>
        </p:txBody>
      </p:sp>
      <p:graphicFrame>
        <p:nvGraphicFramePr>
          <p:cNvPr id="5" name="グラフ 4"/>
          <p:cNvGraphicFramePr>
            <a:graphicFrameLocks/>
          </p:cNvGraphicFramePr>
          <p:nvPr>
            <p:extLst>
              <p:ext uri="{D42A27DB-BD31-4B8C-83A1-F6EECF244321}">
                <p14:modId xmlns:p14="http://schemas.microsoft.com/office/powerpoint/2010/main" val="1054497152"/>
              </p:ext>
            </p:extLst>
          </p:nvPr>
        </p:nvGraphicFramePr>
        <p:xfrm>
          <a:off x="838200" y="1090247"/>
          <a:ext cx="10515600" cy="4914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32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a:t>II</a:t>
            </a:r>
            <a:r>
              <a:rPr kumimoji="1" lang="ja-JP" altLang="en-US" b="1" dirty="0"/>
              <a:t>　日本賃金の相対的比較</a:t>
            </a:r>
            <a:br>
              <a:rPr kumimoji="1" lang="en-US" altLang="ja-JP" b="1" dirty="0"/>
            </a:br>
            <a:r>
              <a:rPr lang="ja-JP" altLang="en-US" sz="2700" dirty="0"/>
              <a:t>出所：ＯＥＣＤ（</a:t>
            </a:r>
            <a:r>
              <a:rPr lang="en-US" altLang="ja-JP" sz="2700" dirty="0"/>
              <a:t>https://stats.oecd.org/Index.aspx?QueryId=64160</a:t>
            </a:r>
            <a:r>
              <a:rPr lang="ja-JP" altLang="en-US" sz="2700" dirty="0"/>
              <a:t>）</a:t>
            </a:r>
            <a:endParaRPr kumimoji="1" lang="ja-JP" altLang="en-US" dirty="0"/>
          </a:p>
        </p:txBody>
      </p:sp>
      <p:sp>
        <p:nvSpPr>
          <p:cNvPr id="7" name="スライド番号プレースホルダー 6"/>
          <p:cNvSpPr>
            <a:spLocks noGrp="1"/>
          </p:cNvSpPr>
          <p:nvPr>
            <p:ph type="sldNum" sz="quarter" idx="12"/>
          </p:nvPr>
        </p:nvSpPr>
        <p:spPr/>
        <p:txBody>
          <a:bodyPr/>
          <a:lstStyle/>
          <a:p>
            <a:fld id="{C7D84B9F-24EA-484B-8067-4BF15362066F}" type="slidenum">
              <a:rPr kumimoji="1" lang="ja-JP" altLang="en-US" smtClean="0"/>
              <a:t>9</a:t>
            </a:fld>
            <a:endParaRPr kumimoji="1" lang="ja-JP" altLang="en-US"/>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712250409"/>
              </p:ext>
            </p:extLst>
          </p:nvPr>
        </p:nvGraphicFramePr>
        <p:xfrm>
          <a:off x="750277" y="1459523"/>
          <a:ext cx="10515600" cy="4805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5404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1613</TotalTime>
  <Words>4342</Words>
  <Application>Microsoft Office PowerPoint</Application>
  <PresentationFormat>ワイド画面</PresentationFormat>
  <Paragraphs>637</Paragraphs>
  <Slides>40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ＭＳ Ｐゴシック</vt:lpstr>
      <vt:lpstr>ＭＳ 明朝</vt:lpstr>
      <vt:lpstr>游ゴシック</vt:lpstr>
      <vt:lpstr>游ゴシック Light</vt:lpstr>
      <vt:lpstr>Arial</vt:lpstr>
      <vt:lpstr>Century</vt:lpstr>
      <vt:lpstr>Office テーマ</vt:lpstr>
      <vt:lpstr>   全損保2024年春闘・賃金討論集会 2023年11月23日（木）13：00～　スペースまる八 「日本の賃金はなぜ上がらないのか、 どうすれば上がるのか」 </vt:lpstr>
      <vt:lpstr>目次</vt:lpstr>
      <vt:lpstr>I 日本の賃金推移</vt:lpstr>
      <vt:lpstr>出所：厚生労働省「労働争議統計」「毎月勤労統計調査」 参考：スト損失日数（2020年単位：千日） 日本2、アメリカ3237、イギリス206、ドイツ195、フランス2095、韓国554</vt:lpstr>
      <vt:lpstr>出所：厚生労働省「民間主要企業春季賃上げ要求・妥結状況」</vt:lpstr>
      <vt:lpstr>出所：厚生労働省『賃金引き上げ等の実態に関する調査報告』各年</vt:lpstr>
      <vt:lpstr>出所：厚生労働省『賃金引上げ等の実態に関する調査』</vt:lpstr>
      <vt:lpstr>出所：財務省「法人企業統計調査」 配当金1990年4兆2270億円、2000年4兆8316億円、10年10兆3574億円、20年26兆2437億円 配当率1990年代6.1％、2000年代10.3％、2010年代17.0％ </vt:lpstr>
      <vt:lpstr>II　日本賃金の相対的比較 出所：ＯＥＣＤ（https://stats.oecd.org/Index.aspx?QueryId=64160）</vt:lpstr>
      <vt:lpstr>PowerPoint プレゼンテーション</vt:lpstr>
      <vt:lpstr>PowerPoint プレゼンテーション</vt:lpstr>
      <vt:lpstr>III　賃金水準の低位課題の深層</vt:lpstr>
      <vt:lpstr>PowerPoint プレゼンテーション</vt:lpstr>
      <vt:lpstr>労働組合組織率の低下</vt:lpstr>
      <vt:lpstr>労働組合組織率と協約率 出所：OECD Statistics（Collective bargaining coverage and Trade union density）</vt:lpstr>
      <vt:lpstr>＊参考1：労使コミュニケーションの経営資源性 1.　アンケート調査の結果</vt:lpstr>
      <vt:lpstr>経営情報開示率 1－1：アンケート調査【 JILPT 2006年調査】の結果</vt:lpstr>
      <vt:lpstr>【 JILPT 2006年調査】</vt:lpstr>
      <vt:lpstr>【 JILPT 2006年調査】</vt:lpstr>
      <vt:lpstr>【 JILPT 2006年調査】</vt:lpstr>
      <vt:lpstr>【JILPT 2012年調査】</vt:lpstr>
      <vt:lpstr>PowerPoint プレゼンテーション</vt:lpstr>
      <vt:lpstr>PowerPoint プレゼンテーション</vt:lpstr>
      <vt:lpstr>PowerPoint プレゼンテーション</vt:lpstr>
      <vt:lpstr>PowerPoint プレゼンテーション</vt:lpstr>
      <vt:lpstr>3.労使コミュニケーションの基本要件・最大化要件 </vt:lpstr>
      <vt:lpstr>PowerPoint プレゼンテーション</vt:lpstr>
      <vt:lpstr>IV　韓国の労使協議制と労働運動</vt:lpstr>
      <vt:lpstr>PowerPoint プレゼンテーション</vt:lpstr>
      <vt:lpstr> 【勤労者参与および協力増進に関する法律（勤参法）】 ・主要機能：協議、議決、報告、苦情処理  </vt:lpstr>
      <vt:lpstr>PowerPoint プレゼンテーション</vt:lpstr>
      <vt:lpstr>PowerPoint プレゼンテーション</vt:lpstr>
      <vt:lpstr>PowerPoint プレゼンテーション</vt:lpstr>
      <vt:lpstr>参考：韓国企業製品の高付加価値化</vt:lpstr>
      <vt:lpstr>出所：家電と電機業界の市場シェア・売上高ランキング・市場規模の分析 | ディールラボ (deallab.info)</vt:lpstr>
      <vt:lpstr>出所：『マニーチュデイ』2023.01.16‘오일머니’ 중동시장 꽉 잡은 LG전자...점유율 80% 달하는 그 제품 (naver.com) TV　800万円のものがすぐ300台契約</vt:lpstr>
      <vt:lpstr> 出所：『デジタルタイムス』2022.11.29.四半期ごとにプレミアムTVブランド別販売台数。DSCC提供 </vt:lpstr>
      <vt:lpstr>V　結論（賃上げへの改善策）</vt:lpstr>
      <vt:lpstr>PowerPoint プレゼンテーション</vt:lpstr>
      <vt:lpstr> 参考文献 </vt:lpstr>
    </vt:vector>
  </TitlesOfParts>
  <Company>労働政策研究・研修機構</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出版労連春闘セミナー 賃上げへの課題～その深層と改善策をまぐって～</dc:title>
  <dc:creator>呉 学殊</dc:creator>
  <cp:lastModifiedBy>hitoshi tanaka</cp:lastModifiedBy>
  <cp:revision>85</cp:revision>
  <cp:lastPrinted>2023-02-17T08:05:02Z</cp:lastPrinted>
  <dcterms:created xsi:type="dcterms:W3CDTF">2021-07-28T02:20:13Z</dcterms:created>
  <dcterms:modified xsi:type="dcterms:W3CDTF">2024-01-18T12:41:26Z</dcterms:modified>
</cp:coreProperties>
</file>